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60.xml" ContentType="application/vnd.openxmlformats-officedocument.presentationml.slide+xml"/>
  <Override PartName="/ppt/notesSlides/notesSlide100.xml" ContentType="application/vnd.openxmlformats-officedocument.presentationml.notesSlide+xml"/>
  <Override PartName="/ppt/slideLayouts/slideLayout20.xml" ContentType="application/vnd.openxmlformats-officedocument.presentationml.slideLayout+xml"/>
  <Override PartName="/ppt/notesMasters/notesMaster10.xml" ContentType="application/vnd.openxmlformats-officedocument.presentationml.notesMaster+xml"/>
  <Override PartName="/ppt/slideMasters/slideMaster10.xml" ContentType="application/vnd.openxmlformats-officedocument.presentationml.slideMaster+xml"/>
  <Override PartName="/ppt/theme/theme20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0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9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656" r:id="rId2"/>
    <p:sldId id="613" r:id="rId3"/>
    <p:sldId id="394" r:id="rId4"/>
    <p:sldId id="624" r:id="rId5"/>
    <p:sldId id="625" r:id="rId6"/>
    <p:sldId id="363" r:id="rId7"/>
    <p:sldId id="680" r:id="rId8"/>
    <p:sldId id="257" r:id="rId9"/>
    <p:sldId id="682" r:id="rId10"/>
    <p:sldId id="683" r:id="rId11"/>
    <p:sldId id="681" r:id="rId12"/>
    <p:sldId id="264" r:id="rId13"/>
    <p:sldId id="265" r:id="rId14"/>
    <p:sldId id="636" r:id="rId15"/>
    <p:sldId id="604" r:id="rId16"/>
    <p:sldId id="633" r:id="rId17"/>
    <p:sldId id="634" r:id="rId18"/>
    <p:sldId id="258" r:id="rId19"/>
    <p:sldId id="637" r:id="rId20"/>
    <p:sldId id="260" r:id="rId21"/>
    <p:sldId id="400" r:id="rId22"/>
    <p:sldId id="401" r:id="rId23"/>
    <p:sldId id="403" r:id="rId24"/>
    <p:sldId id="321" r:id="rId25"/>
    <p:sldId id="638" r:id="rId26"/>
    <p:sldId id="679" r:id="rId27"/>
    <p:sldId id="641" r:id="rId28"/>
    <p:sldId id="664" r:id="rId29"/>
    <p:sldId id="646" r:id="rId30"/>
    <p:sldId id="666" r:id="rId31"/>
    <p:sldId id="261" r:id="rId32"/>
    <p:sldId id="407" r:id="rId33"/>
    <p:sldId id="380" r:id="rId34"/>
    <p:sldId id="644" r:id="rId35"/>
    <p:sldId id="645" r:id="rId36"/>
    <p:sldId id="650" r:id="rId37"/>
    <p:sldId id="651" r:id="rId38"/>
    <p:sldId id="668" r:id="rId39"/>
    <p:sldId id="605" r:id="rId40"/>
    <p:sldId id="612" r:id="rId41"/>
    <p:sldId id="671" r:id="rId42"/>
    <p:sldId id="678" r:id="rId43"/>
    <p:sldId id="333" r:id="rId44"/>
    <p:sldId id="334" r:id="rId45"/>
    <p:sldId id="675" r:id="rId46"/>
    <p:sldId id="282" r:id="rId47"/>
    <p:sldId id="643" r:id="rId48"/>
    <p:sldId id="684" r:id="rId49"/>
    <p:sldId id="642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656"/>
            <p14:sldId id="613"/>
            <p14:sldId id="394"/>
            <p14:sldId id="624"/>
            <p14:sldId id="625"/>
            <p14:sldId id="363"/>
            <p14:sldId id="680"/>
            <p14:sldId id="257"/>
            <p14:sldId id="682"/>
            <p14:sldId id="683"/>
            <p14:sldId id="681"/>
            <p14:sldId id="264"/>
            <p14:sldId id="265"/>
            <p14:sldId id="636"/>
            <p14:sldId id="604"/>
            <p14:sldId id="633"/>
            <p14:sldId id="634"/>
            <p14:sldId id="258"/>
            <p14:sldId id="637"/>
            <p14:sldId id="260"/>
            <p14:sldId id="400"/>
            <p14:sldId id="401"/>
            <p14:sldId id="403"/>
            <p14:sldId id="321"/>
            <p14:sldId id="638"/>
            <p14:sldId id="679"/>
            <p14:sldId id="641"/>
            <p14:sldId id="664"/>
            <p14:sldId id="646"/>
            <p14:sldId id="666"/>
            <p14:sldId id="261"/>
            <p14:sldId id="407"/>
            <p14:sldId id="380"/>
            <p14:sldId id="644"/>
            <p14:sldId id="645"/>
            <p14:sldId id="650"/>
            <p14:sldId id="651"/>
            <p14:sldId id="668"/>
            <p14:sldId id="605"/>
            <p14:sldId id="612"/>
            <p14:sldId id="671"/>
            <p14:sldId id="678"/>
            <p14:sldId id="333"/>
            <p14:sldId id="334"/>
            <p14:sldId id="675"/>
            <p14:sldId id="282"/>
            <p14:sldId id="643"/>
            <p14:sldId id="684"/>
            <p14:sldId id="6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43"/>
    <p:restoredTop sz="93197" autoAdjust="0"/>
  </p:normalViewPr>
  <p:slideViewPr>
    <p:cSldViewPr snapToGrid="0" snapToObjects="1">
      <p:cViewPr varScale="1">
        <p:scale>
          <a:sx n="119" d="100"/>
          <a:sy n="119" d="100"/>
        </p:scale>
        <p:origin x="104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51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11/15/22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10/15/19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1728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918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84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LOD Score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55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9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6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8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436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6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70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161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4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11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51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C86D-7128-419E-B54B-66CED22865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80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11/15/22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10/15/19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11/15/22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10/15/19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11/15/22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10/15/19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11/15/22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10/15/19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11/15/22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10/15/19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reativecommons.org/licenses/by/4.0?ref=chooser-v1" TargetMode="Externa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7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11/15/22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8" name="Picture 8">
            <a:hlinkClick r:id="rId14"/>
            <a:extLst>
              <a:ext uri="{FF2B5EF4-FFF2-40B4-BE49-F238E27FC236}">
                <a16:creationId xmlns:a16="http://schemas.microsoft.com/office/drawing/2014/main" id="{1C5A6906-F128-A44A-A330-87B05CA755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48129DF-B2CD-0740-A5E2-8793DE3A8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10/15/19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030906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534/g3.119.400620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hyperlink" Target="https://catalog.lib.ncsu.edu/catalog/NCSU652190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hyperlink" Target="https://github.com/mmollina/Cpp_and_R" TargetMode="Externa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hyperlink" Target="https://doi.org/10.1534/g3.119.400378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s00122-016-2761-8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378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hyperlink" Target="https://doi.org/10.1073/pnas.0908477107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tiff"/><Relationship Id="rId7" Type="http://schemas.openxmlformats.org/officeDocument/2006/relationships/image" Target="../media/image11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4%2Fg3.119.400620" TargetMode="External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t4sp-genetic-map.shinyapps.io/bt_map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hyperlink" Target="https://gt4sp-genetic-map.shinyapps.io/offspring_haplotype_BT_population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t4sp-genetic-map.shinyapps.io/offspring_haplotype_BT_population/" TargetMode="External"/><Relationship Id="rId5" Type="http://schemas.openxmlformats.org/officeDocument/2006/relationships/image" Target="../media/image800.png"/><Relationship Id="rId4" Type="http://schemas.openxmlformats.org/officeDocument/2006/relationships/slide" Target="slide6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mollina/MAPpoly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an.r-project.org/package=mappoly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534/g3.119.400620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64367" y="3540309"/>
            <a:ext cx="3615266" cy="1926835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</a:t>
            </a:r>
          </a:p>
          <a:p>
            <a:pPr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  <a:p>
            <a:pPr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Bioinformatics Research Center</a:t>
            </a:r>
          </a:p>
          <a:p>
            <a:pPr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Department of Horticultural Science</a:t>
            </a:r>
          </a:p>
          <a:p>
            <a:pPr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North Carolina State University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90EC24F-E54B-C7A4-3230-A5F4E08956F7}"/>
              </a:ext>
            </a:extLst>
          </p:cNvPr>
          <p:cNvSpPr txBox="1">
            <a:spLocks/>
          </p:cNvSpPr>
          <p:nvPr/>
        </p:nvSpPr>
        <p:spPr>
          <a:xfrm>
            <a:off x="685800" y="1076195"/>
            <a:ext cx="7772400" cy="13765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000" dirty="0"/>
            </a:br>
            <a:r>
              <a:rPr lang="en-US" sz="2800" dirty="0"/>
              <a:t>Linkage, Phasing and Haplotyping in Polyploid</a:t>
            </a:r>
            <a:br>
              <a:rPr lang="en-US" sz="2800" dirty="0"/>
            </a:br>
            <a:endParaRPr lang="en-US"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DADFB-A385-AAEC-6B5C-1CAEB7065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overview of plant recombination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5D98EB-1FF4-77C3-ACE4-D1E47652FF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7458" y="1689464"/>
            <a:ext cx="6269083" cy="33242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F29CF6-EB4A-C08A-42E6-59CE4239353A}"/>
              </a:ext>
            </a:extLst>
          </p:cNvPr>
          <p:cNvSpPr txBox="1"/>
          <p:nvPr/>
        </p:nvSpPr>
        <p:spPr>
          <a:xfrm>
            <a:off x="646857" y="2487737"/>
            <a:ext cx="8515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Arabidopsis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0E9B3-FB6E-DC08-8ABE-DCBC06217B0A}"/>
              </a:ext>
            </a:extLst>
          </p:cNvPr>
          <p:cNvSpPr txBox="1"/>
          <p:nvPr/>
        </p:nvSpPr>
        <p:spPr>
          <a:xfrm>
            <a:off x="646857" y="2663099"/>
            <a:ext cx="7473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Medicago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A9FFD-B6EE-57DD-B0F9-86CA3D81C0AE}"/>
              </a:ext>
            </a:extLst>
          </p:cNvPr>
          <p:cNvSpPr txBox="1"/>
          <p:nvPr/>
        </p:nvSpPr>
        <p:spPr>
          <a:xfrm>
            <a:off x="646857" y="3013823"/>
            <a:ext cx="4235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5C744-A8C4-DDF9-D3FD-F25951D3AD41}"/>
              </a:ext>
            </a:extLst>
          </p:cNvPr>
          <p:cNvSpPr txBox="1"/>
          <p:nvPr/>
        </p:nvSpPr>
        <p:spPr>
          <a:xfrm>
            <a:off x="646857" y="2838461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Lotus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751C5-8CF0-E9A8-0E47-AA414C9A1A6F}"/>
              </a:ext>
            </a:extLst>
          </p:cNvPr>
          <p:cNvSpPr txBox="1"/>
          <p:nvPr/>
        </p:nvSpPr>
        <p:spPr>
          <a:xfrm>
            <a:off x="646857" y="3189185"/>
            <a:ext cx="6383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Populus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9F53A-B61B-06CE-EBEA-D4C143B32B91}"/>
              </a:ext>
            </a:extLst>
          </p:cNvPr>
          <p:cNvSpPr txBox="1"/>
          <p:nvPr/>
        </p:nvSpPr>
        <p:spPr>
          <a:xfrm>
            <a:off x="646857" y="3364547"/>
            <a:ext cx="627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Tomato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5C636-C9F6-7164-3623-2B4EADA13C6A}"/>
              </a:ext>
            </a:extLst>
          </p:cNvPr>
          <p:cNvSpPr txBox="1"/>
          <p:nvPr/>
        </p:nvSpPr>
        <p:spPr>
          <a:xfrm>
            <a:off x="646857" y="3539909"/>
            <a:ext cx="4683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Palm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3A9588-6BDE-6747-681C-0C2FEED47242}"/>
              </a:ext>
            </a:extLst>
          </p:cNvPr>
          <p:cNvSpPr txBox="1"/>
          <p:nvPr/>
        </p:nvSpPr>
        <p:spPr>
          <a:xfrm>
            <a:off x="646857" y="3715271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Maize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702856-F6C0-2B73-083A-A022DFCB2135}"/>
              </a:ext>
            </a:extLst>
          </p:cNvPr>
          <p:cNvSpPr txBox="1"/>
          <p:nvPr/>
        </p:nvSpPr>
        <p:spPr>
          <a:xfrm>
            <a:off x="646857" y="3890633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Rye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5FAFA5-5113-5F53-FFD8-424E2AFBD8B7}"/>
              </a:ext>
            </a:extLst>
          </p:cNvPr>
          <p:cNvSpPr txBox="1"/>
          <p:nvPr/>
        </p:nvSpPr>
        <p:spPr>
          <a:xfrm>
            <a:off x="646857" y="4065995"/>
            <a:ext cx="9172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Green Onion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3B09F0-A8D8-EE2C-7939-AFA97DFADB11}"/>
              </a:ext>
            </a:extLst>
          </p:cNvPr>
          <p:cNvSpPr txBox="1"/>
          <p:nvPr/>
        </p:nvSpPr>
        <p:spPr>
          <a:xfrm>
            <a:off x="646857" y="4241357"/>
            <a:ext cx="5148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Garlic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90E57A-1F19-508E-FB86-E8A50AF133F4}"/>
              </a:ext>
            </a:extLst>
          </p:cNvPr>
          <p:cNvSpPr txBox="1"/>
          <p:nvPr/>
        </p:nvSpPr>
        <p:spPr>
          <a:xfrm>
            <a:off x="646857" y="4416719"/>
            <a:ext cx="5309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Onion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B7C49-C3C5-719F-2C35-830F50D95B40}"/>
              </a:ext>
            </a:extLst>
          </p:cNvPr>
          <p:cNvSpPr txBox="1"/>
          <p:nvPr/>
        </p:nvSpPr>
        <p:spPr>
          <a:xfrm>
            <a:off x="646857" y="4592081"/>
            <a:ext cx="5677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Wheat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1496E-1D0E-8AE5-571A-9B2B1E1D51A5}"/>
              </a:ext>
            </a:extLst>
          </p:cNvPr>
          <p:cNvSpPr txBox="1"/>
          <p:nvPr/>
        </p:nvSpPr>
        <p:spPr>
          <a:xfrm>
            <a:off x="646857" y="4767446"/>
            <a:ext cx="3722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Lily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13FD2B-32C2-6387-9AD1-557940F92B3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37457" y="5259884"/>
            <a:ext cx="6269083" cy="1493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673459-5C7C-F106-3663-5BEB7B42C784}"/>
              </a:ext>
            </a:extLst>
          </p:cNvPr>
          <p:cNvSpPr txBox="1"/>
          <p:nvPr/>
        </p:nvSpPr>
        <p:spPr>
          <a:xfrm>
            <a:off x="642810" y="4942805"/>
            <a:ext cx="9188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Sweetpotato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3E1D06-1B4B-43B9-4778-D5A6DC2B3F84}"/>
              </a:ext>
            </a:extLst>
          </p:cNvPr>
          <p:cNvSpPr txBox="1"/>
          <p:nvPr/>
        </p:nvSpPr>
        <p:spPr>
          <a:xfrm>
            <a:off x="1460501" y="4942805"/>
            <a:ext cx="7232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accent2">
                    <a:lumMod val="75000"/>
                  </a:schemeClr>
                </a:solidFill>
              </a:rPr>
              <a:t>I. batatas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FD5481-5CB7-1945-2183-EA66F1F86226}"/>
              </a:ext>
            </a:extLst>
          </p:cNvPr>
          <p:cNvSpPr txBox="1"/>
          <p:nvPr/>
        </p:nvSpPr>
        <p:spPr>
          <a:xfrm>
            <a:off x="2639061" y="4942805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526.4</a:t>
            </a:r>
            <a:endParaRPr lang="en-US" sz="11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DAA923-E1EE-97F4-081B-9EB4F6CB0993}"/>
              </a:ext>
            </a:extLst>
          </p:cNvPr>
          <p:cNvSpPr txBox="1"/>
          <p:nvPr/>
        </p:nvSpPr>
        <p:spPr>
          <a:xfrm>
            <a:off x="3219973" y="4942805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15</a:t>
            </a:r>
            <a:endParaRPr lang="en-US" sz="11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A92DDB-2BAE-B8EA-3979-3264ECD324F0}"/>
              </a:ext>
            </a:extLst>
          </p:cNvPr>
          <p:cNvSpPr txBox="1"/>
          <p:nvPr/>
        </p:nvSpPr>
        <p:spPr>
          <a:xfrm>
            <a:off x="3935355" y="4942805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2,708</a:t>
            </a:r>
            <a:endParaRPr lang="en-US" sz="11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D59FF2-715C-A379-732E-0F7EA8AA7DDA}"/>
              </a:ext>
            </a:extLst>
          </p:cNvPr>
          <p:cNvSpPr txBox="1"/>
          <p:nvPr/>
        </p:nvSpPr>
        <p:spPr>
          <a:xfrm>
            <a:off x="4671792" y="4927416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0.12</a:t>
            </a:r>
            <a:endParaRPr lang="en-US" sz="1100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7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Gamete formation in polyploids*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4D27329-F301-FF4B-8999-AA62C60896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5715" y="3741985"/>
            <a:ext cx="4892567" cy="265434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BBEDD5E-C1EE-AC4B-BB45-1F3397CC21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6223" y="1165563"/>
            <a:ext cx="3551553" cy="24225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99B664-55D0-0E49-A5B5-1389D626EEA7}"/>
              </a:ext>
            </a:extLst>
          </p:cNvPr>
          <p:cNvSpPr txBox="1"/>
          <p:nvPr/>
        </p:nvSpPr>
        <p:spPr>
          <a:xfrm>
            <a:off x="5191957" y="6550223"/>
            <a:ext cx="347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*random pairing and no double reduction</a:t>
            </a:r>
          </a:p>
        </p:txBody>
      </p:sp>
    </p:spTree>
    <p:extLst>
      <p:ext uri="{BB962C8B-B14F-4D97-AF65-F5344CB8AC3E}">
        <p14:creationId xmlns:p14="http://schemas.microsoft.com/office/powerpoint/2010/main" val="11602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7BD89-70F8-2F49-8432-BAC5F2D7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4792"/>
            <a:ext cx="7886700" cy="1325563"/>
          </a:xfrm>
        </p:spPr>
        <p:txBody>
          <a:bodyPr/>
          <a:lstStyle/>
          <a:p>
            <a:r>
              <a:rPr lang="en-US" dirty="0"/>
              <a:t>Meiotic Pairing in polyploids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68AFB-45C5-6141-8B7F-2B158E1BBF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605" y="1207978"/>
            <a:ext cx="7560790" cy="5650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3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97" y="1895448"/>
            <a:ext cx="8743406" cy="45194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76FBD61-FC79-0260-081B-8F903A56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97" y="443054"/>
            <a:ext cx="7886700" cy="1325563"/>
          </a:xfrm>
        </p:spPr>
        <p:txBody>
          <a:bodyPr/>
          <a:lstStyle/>
          <a:p>
            <a:r>
              <a:rPr lang="en-US" dirty="0"/>
              <a:t>Genotyping Calling</a:t>
            </a:r>
            <a:br>
              <a:rPr lang="en-US" dirty="0"/>
            </a:br>
            <a:r>
              <a:rPr lang="en-US" sz="2000" b="0" dirty="0"/>
              <a:t>Dosage calling Including the probability distribution of the genotypes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A7315F-00A3-92CF-0314-19233CD6D9F5}"/>
              </a:ext>
            </a:extLst>
          </p:cNvPr>
          <p:cNvSpPr txBox="1"/>
          <p:nvPr/>
        </p:nvSpPr>
        <p:spPr>
          <a:xfrm>
            <a:off x="4256073" y="644349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https://doi.org/10.1371/journal.pone.0030906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615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Segregation in polyploids*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039E1A8-2472-4E46-AFD0-9E738C9B8A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915" y="1606870"/>
            <a:ext cx="1178122" cy="24733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7B649F-E754-3F49-A76D-88C85954F9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45" y="4033357"/>
            <a:ext cx="1178122" cy="2593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F83E3E-5E16-874F-9A2F-223997897B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1946" y="1576270"/>
            <a:ext cx="1733484" cy="24749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690533B-938A-9C49-81F9-6BFF7ABC37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891" y="4126682"/>
            <a:ext cx="1729539" cy="257919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EC8BFE-E8FA-FA41-B91B-EB20EDC2ED4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900" y="4033050"/>
            <a:ext cx="2610185" cy="2589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41AAC3-4F23-2548-AD05-34EC790895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900" y="1385223"/>
            <a:ext cx="2610185" cy="24584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0DA83B-70EA-3F42-B4AB-546FCAC7B2F6}"/>
              </a:ext>
            </a:extLst>
          </p:cNvPr>
          <p:cNvSpPr txBox="1"/>
          <p:nvPr/>
        </p:nvSpPr>
        <p:spPr>
          <a:xfrm rot="16200000">
            <a:off x="-290217" y="2302760"/>
            <a:ext cx="1046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Multiallelic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277A88-DE2C-D04B-A3C0-B539AF9B271E}"/>
              </a:ext>
            </a:extLst>
          </p:cNvPr>
          <p:cNvSpPr txBox="1"/>
          <p:nvPr/>
        </p:nvSpPr>
        <p:spPr>
          <a:xfrm rot="16200000">
            <a:off x="-245637" y="4915089"/>
            <a:ext cx="959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Biallelic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F557A-BDF4-AD4C-BC7A-2EB829C82DA2}"/>
              </a:ext>
            </a:extLst>
          </p:cNvPr>
          <p:cNvSpPr txBox="1"/>
          <p:nvPr/>
        </p:nvSpPr>
        <p:spPr>
          <a:xfrm>
            <a:off x="864954" y="1288877"/>
            <a:ext cx="806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Diploid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65A48F-DE7E-0441-81E1-133E4A6A4EEE}"/>
              </a:ext>
            </a:extLst>
          </p:cNvPr>
          <p:cNvSpPr txBox="1"/>
          <p:nvPr/>
        </p:nvSpPr>
        <p:spPr>
          <a:xfrm>
            <a:off x="3543269" y="1288876"/>
            <a:ext cx="11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Tetraploid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63054B-BC84-E64F-A71D-15077806D89F}"/>
              </a:ext>
            </a:extLst>
          </p:cNvPr>
          <p:cNvSpPr txBox="1"/>
          <p:nvPr/>
        </p:nvSpPr>
        <p:spPr>
          <a:xfrm>
            <a:off x="6923271" y="1110719"/>
            <a:ext cx="110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venir Light" panose="020B0402020203020204" pitchFamily="34" charset="77"/>
                <a:cs typeface="Bangla MN" pitchFamily="2" charset="0"/>
              </a:rPr>
              <a:t>Hexaploid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01BC9-7054-AD49-AB25-E6CD0DEC83D5}"/>
              </a:ext>
            </a:extLst>
          </p:cNvPr>
          <p:cNvSpPr txBox="1"/>
          <p:nvPr/>
        </p:nvSpPr>
        <p:spPr>
          <a:xfrm>
            <a:off x="5422971" y="6623002"/>
            <a:ext cx="347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*random pairing and no double reduction</a:t>
            </a:r>
          </a:p>
        </p:txBody>
      </p:sp>
    </p:spTree>
    <p:extLst>
      <p:ext uri="{BB962C8B-B14F-4D97-AF65-F5344CB8AC3E}">
        <p14:creationId xmlns:p14="http://schemas.microsoft.com/office/powerpoint/2010/main" val="2333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0104B-BC01-8144-A06D-655CC8E0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58" y="141111"/>
            <a:ext cx="8684683" cy="1325563"/>
          </a:xfrm>
        </p:spPr>
        <p:txBody>
          <a:bodyPr>
            <a:normAutofit/>
          </a:bodyPr>
          <a:lstStyle/>
          <a:p>
            <a:r>
              <a:rPr lang="en-US" dirty="0"/>
              <a:t>Results  - Genotyping Calling - BT population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AA061-BE3D-724A-B71D-B183393344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84" y="1922696"/>
            <a:ext cx="2628418" cy="4794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63686E-8148-A44A-9FA9-D7B4E6A9204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096" y="2454683"/>
            <a:ext cx="4299921" cy="36561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4D754-F044-5E4A-8D78-E29026C09B01}"/>
              </a:ext>
            </a:extLst>
          </p:cNvPr>
          <p:cNvSpPr txBox="1"/>
          <p:nvPr/>
        </p:nvSpPr>
        <p:spPr>
          <a:xfrm>
            <a:off x="1464964" y="1325353"/>
            <a:ext cx="178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Filtering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149E0E-8D19-D84F-8FE4-9BB87AAE0106}"/>
              </a:ext>
            </a:extLst>
          </p:cNvPr>
          <p:cNvSpPr txBox="1"/>
          <p:nvPr/>
        </p:nvSpPr>
        <p:spPr>
          <a:xfrm>
            <a:off x="3784437" y="1922696"/>
            <a:ext cx="5129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 of the marker doses in </a:t>
            </a:r>
            <a:r>
              <a:rPr lang="en-US" i="1" dirty="0"/>
              <a:t>Beauregard</a:t>
            </a:r>
            <a:r>
              <a:rPr lang="en-US" dirty="0"/>
              <a:t> and </a:t>
            </a:r>
            <a:r>
              <a:rPr lang="en-US" i="1" dirty="0"/>
              <a:t>Tanzania</a:t>
            </a:r>
            <a:r>
              <a:rPr lang="en-US" dirty="0"/>
              <a:t> (38,701 SNPs).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487B08-806E-F81D-6F5A-7160678D586B}"/>
              </a:ext>
            </a:extLst>
          </p:cNvPr>
          <p:cNvSpPr txBox="1"/>
          <p:nvPr/>
        </p:nvSpPr>
        <p:spPr>
          <a:xfrm>
            <a:off x="5351536" y="6488971"/>
            <a:ext cx="3562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https://doi.org/10.1534/g3.119.400620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737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36E-EBDD-D34E-A28B-27205F9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linkage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A2C-CE07-BA4B-8EEA-2450B996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84" y="1473070"/>
            <a:ext cx="7886700" cy="1827083"/>
          </a:xfrm>
        </p:spPr>
        <p:txBody>
          <a:bodyPr/>
          <a:lstStyle/>
          <a:p>
            <a:r>
              <a:rPr lang="en-US" dirty="0"/>
              <a:t>Genetic linkage is the phenomenon where markers are likely to be inherited together.</a:t>
            </a:r>
          </a:p>
          <a:p>
            <a:r>
              <a:rPr lang="en-US" dirty="0"/>
              <a:t>The closer the markers are, the lower the probability of crossing over events occur between them; consequently, the more likely they will be co-inherited.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C59955-5081-B145-A96B-E298EA8BC043}"/>
              </a:ext>
            </a:extLst>
          </p:cNvPr>
          <p:cNvGrpSpPr/>
          <p:nvPr/>
        </p:nvGrpSpPr>
        <p:grpSpPr>
          <a:xfrm>
            <a:off x="884873" y="3113054"/>
            <a:ext cx="7158122" cy="2791400"/>
            <a:chOff x="939467" y="3803010"/>
            <a:chExt cx="7158122" cy="2791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908360-95BA-D84E-93B9-C52121DF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9467" y="3852948"/>
              <a:ext cx="912397" cy="241484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B841FBB-D540-8D43-BE8C-899FF1AAF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9604" y="3803010"/>
              <a:ext cx="912396" cy="241484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99C706C-C1DD-EA4C-BCB1-D2D8470CB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9741" y="3803010"/>
              <a:ext cx="1717848" cy="2414844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474B5B-224C-E144-AB1C-52F6EEF7095E}"/>
                </a:ext>
              </a:extLst>
            </p:cNvPr>
            <p:cNvSpPr txBox="1"/>
            <p:nvPr/>
          </p:nvSpPr>
          <p:spPr>
            <a:xfrm>
              <a:off x="1000075" y="6225078"/>
              <a:ext cx="8322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Linked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FFBD46A-1AB8-3242-ACAD-08D3851DBDAC}"/>
                </a:ext>
              </a:extLst>
            </p:cNvPr>
            <p:cNvSpPr txBox="1"/>
            <p:nvPr/>
          </p:nvSpPr>
          <p:spPr>
            <a:xfrm>
              <a:off x="3542279" y="622507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Not linked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BC65DF-A402-554A-91FC-ED7B558DFC61}"/>
                </a:ext>
              </a:extLst>
            </p:cNvPr>
            <p:cNvSpPr txBox="1"/>
            <p:nvPr/>
          </p:nvSpPr>
          <p:spPr>
            <a:xfrm>
              <a:off x="6665142" y="6225078"/>
              <a:ext cx="1162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Baskerville" panose="02020502070401020303" pitchFamily="18" charset="0"/>
                  <a:ea typeface="Baskerville" panose="02020502070401020303" pitchFamily="18" charset="0"/>
                </a:rPr>
                <a:t>Not linked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405A07F3-EA78-D240-A06A-224095780FBA}"/>
              </a:ext>
            </a:extLst>
          </p:cNvPr>
          <p:cNvSpPr/>
          <p:nvPr/>
        </p:nvSpPr>
        <p:spPr>
          <a:xfrm>
            <a:off x="520584" y="6112105"/>
            <a:ext cx="774226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How can we measure how likely A and B are co-inherited?</a:t>
            </a:r>
          </a:p>
        </p:txBody>
      </p:sp>
    </p:spTree>
    <p:extLst>
      <p:ext uri="{BB962C8B-B14F-4D97-AF65-F5344CB8AC3E}">
        <p14:creationId xmlns:p14="http://schemas.microsoft.com/office/powerpoint/2010/main" val="3873266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136E-EBDD-D34E-A28B-27205F9D6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linkage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68A2C-CE07-BA4B-8EEA-2450B9966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584" y="1473070"/>
            <a:ext cx="7886700" cy="5019804"/>
          </a:xfrm>
        </p:spPr>
        <p:txBody>
          <a:bodyPr>
            <a:normAutofit/>
          </a:bodyPr>
          <a:lstStyle/>
          <a:p>
            <a:r>
              <a:rPr lang="en-US" dirty="0"/>
              <a:t>Genetic linkage is a concept applied to </a:t>
            </a:r>
            <a:r>
              <a:rPr lang="en-US" i="1" dirty="0">
                <a:solidFill>
                  <a:srgbClr val="FF0000"/>
                </a:solidFill>
              </a:rPr>
              <a:t>at least two loci</a:t>
            </a:r>
            <a:r>
              <a:rPr lang="en-US" dirty="0"/>
              <a:t>.</a:t>
            </a:r>
          </a:p>
          <a:p>
            <a:r>
              <a:rPr lang="en-US" dirty="0"/>
              <a:t>We measure linkage using the </a:t>
            </a:r>
            <a:r>
              <a:rPr lang="en-US" i="1" dirty="0">
                <a:solidFill>
                  <a:srgbClr val="FF0000"/>
                </a:solidFill>
              </a:rPr>
              <a:t>recombination frequency </a:t>
            </a:r>
            <a:r>
              <a:rPr lang="en-US" dirty="0"/>
              <a:t>(or fraction) in a segregating population. </a:t>
            </a:r>
          </a:p>
          <a:p>
            <a:r>
              <a:rPr lang="en-US" dirty="0"/>
              <a:t>Recombination frequency is the </a:t>
            </a:r>
            <a:r>
              <a:rPr lang="en-US" i="1" dirty="0">
                <a:solidFill>
                  <a:srgbClr val="FF0000"/>
                </a:solidFill>
              </a:rPr>
              <a:t>probability</a:t>
            </a:r>
            <a:r>
              <a:rPr lang="en-US" dirty="0"/>
              <a:t> that an odd number of crossovers occurs between the markers. Ranges from 0.0 to 0.5 (considering double reduction this number can be higher)</a:t>
            </a:r>
          </a:p>
          <a:p>
            <a:r>
              <a:rPr lang="en-US" dirty="0"/>
              <a:t>We can transform these probabilistic values into distances using </a:t>
            </a:r>
            <a:r>
              <a:rPr lang="en-US" i="1" dirty="0">
                <a:solidFill>
                  <a:srgbClr val="FF0000"/>
                </a:solidFill>
              </a:rPr>
              <a:t>mapping functions</a:t>
            </a:r>
            <a:r>
              <a:rPr lang="en-US" dirty="0"/>
              <a:t>. (Morgan, Haldane, Kosambi, etc.)</a:t>
            </a:r>
          </a:p>
          <a:p>
            <a:r>
              <a:rPr lang="en-US" dirty="0"/>
              <a:t>By computing the recombination frequencies between pairs of markers and using mapping functions, we can construct </a:t>
            </a:r>
            <a:r>
              <a:rPr lang="en-US" i="1" dirty="0">
                <a:solidFill>
                  <a:srgbClr val="FF0000"/>
                </a:solidFill>
              </a:rPr>
              <a:t>linkage maps </a:t>
            </a:r>
            <a:r>
              <a:rPr lang="en-US" dirty="0"/>
              <a:t>which show the linear order and relative distance between adjacent markers.</a:t>
            </a:r>
          </a:p>
          <a:p>
            <a:r>
              <a:rPr lang="en-US" dirty="0"/>
              <a:t>First, let us address the </a:t>
            </a:r>
            <a:r>
              <a:rPr lang="en-US" i="1" dirty="0">
                <a:solidFill>
                  <a:srgbClr val="FF0000"/>
                </a:solidFill>
              </a:rPr>
              <a:t>behavior o a single loci </a:t>
            </a:r>
            <a:r>
              <a:rPr lang="en-US" dirty="0"/>
              <a:t>across generations.</a:t>
            </a:r>
          </a:p>
        </p:txBody>
      </p:sp>
    </p:spTree>
    <p:extLst>
      <p:ext uri="{BB962C8B-B14F-4D97-AF65-F5344CB8AC3E}">
        <p14:creationId xmlns:p14="http://schemas.microsoft.com/office/powerpoint/2010/main" val="185577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12726"/>
            <a:ext cx="7886700" cy="1325563"/>
          </a:xfrm>
        </p:spPr>
        <p:txBody>
          <a:bodyPr/>
          <a:lstStyle/>
          <a:p>
            <a:r>
              <a:rPr lang="en-US" dirty="0"/>
              <a:t>Recombination fraction in diploids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EF16A-570B-7A4C-A335-65F2ADBF8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3" y="1447309"/>
            <a:ext cx="4037704" cy="5197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AA52E-A8C8-B847-A127-47C207481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2" y="1447308"/>
            <a:ext cx="4037704" cy="5197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5F2D9-2F2C-0B4F-885E-431FECFD85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1" y="1447308"/>
            <a:ext cx="4037704" cy="5197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44C76-449E-464C-BB91-B1235C5878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0" y="1447307"/>
            <a:ext cx="4037704" cy="5197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F4A56-E246-D847-84DB-AD6BB6345A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07" y="1447305"/>
            <a:ext cx="4037704" cy="5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3" y="108066"/>
            <a:ext cx="8726591" cy="1325563"/>
          </a:xfrm>
        </p:spPr>
        <p:txBody>
          <a:bodyPr/>
          <a:lstStyle/>
          <a:p>
            <a:r>
              <a:rPr lang="en-US" dirty="0"/>
              <a:t>Recombination fraction in diploids - Likelihood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1FF724-9BD8-0649-AEC3-395F56DF8D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4256" y="1263427"/>
            <a:ext cx="3571630" cy="26208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57C10E-CEA2-7848-B1BB-E91A38A1DD30}"/>
              </a:ext>
            </a:extLst>
          </p:cNvPr>
          <p:cNvSpPr txBox="1"/>
          <p:nvPr/>
        </p:nvSpPr>
        <p:spPr>
          <a:xfrm>
            <a:off x="842681" y="5051342"/>
            <a:ext cx="8005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>
                <a:latin typeface="cmti10" panose="020B0500000000000000" pitchFamily="34" charset="0"/>
              </a:rPr>
              <a:t>n</a:t>
            </a:r>
            <a:r>
              <a:rPr lang="en-US" dirty="0"/>
              <a:t> is the number of individuals. The maximum likelihood estimator of </a:t>
            </a:r>
            <a:r>
              <a:rPr lang="en-US" dirty="0">
                <a:latin typeface="cmti10" panose="020B0500000000000000" pitchFamily="34" charset="0"/>
              </a:rPr>
              <a:t>r </a:t>
            </a:r>
            <a:r>
              <a:rPr lang="en-US" dirty="0"/>
              <a:t>is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E425E8-A2CD-0349-A263-171A79E329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1337" y="5546641"/>
            <a:ext cx="1941325" cy="5817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5403D0-EC17-C042-A937-61D68D3CDDC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7760" y="4135518"/>
            <a:ext cx="3148479" cy="6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556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442E5-3FEE-B44D-9283-73148836A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467"/>
            <a:ext cx="9065946" cy="1325563"/>
          </a:xfrm>
        </p:spPr>
        <p:txBody>
          <a:bodyPr>
            <a:normAutofit/>
          </a:bodyPr>
          <a:lstStyle/>
          <a:p>
            <a:r>
              <a:rPr lang="en-US" sz="28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34C55-9676-3B49-8AE2-DD19AF0FC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49321"/>
            <a:ext cx="7886700" cy="46037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Develop computational tools for the whole pipeline data analysis in polyploids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96681B-DF47-474E-8E92-03D8F97F7F6A}"/>
              </a:ext>
            </a:extLst>
          </p:cNvPr>
          <p:cNvSpPr txBox="1"/>
          <p:nvPr/>
        </p:nvSpPr>
        <p:spPr>
          <a:xfrm>
            <a:off x="367124" y="4466937"/>
            <a:ext cx="8398392" cy="2230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AAE0"/>
                </a:solidFill>
                <a:cs typeface="Times New Roman" panose="02020603050405020304" pitchFamily="18" charset="0"/>
              </a:rPr>
              <a:t>GATK and calling software: </a:t>
            </a:r>
            <a:r>
              <a:rPr lang="en-US" dirty="0">
                <a:cs typeface="Times New Roman" panose="02020603050405020304" pitchFamily="18" charset="0"/>
              </a:rPr>
              <a:t>Variant discovery and genotype calling</a:t>
            </a:r>
          </a:p>
          <a:p>
            <a:pPr marL="285750" lvl="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AAE0"/>
                </a:solidFill>
                <a:cs typeface="Times New Roman" panose="02020603050405020304" pitchFamily="18" charset="0"/>
              </a:rPr>
              <a:t>MAPpoly: </a:t>
            </a:r>
            <a:r>
              <a:rPr lang="en-US" dirty="0">
                <a:cs typeface="Times New Roman" panose="02020603050405020304" pitchFamily="18" charset="0"/>
              </a:rPr>
              <a:t>Genetic mapping of autopolyploid species: 4x, 6x, and 8x. Also, 2x.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1FAAE0"/>
                </a:solidFill>
                <a:cs typeface="Times New Roman" panose="02020603050405020304" pitchFamily="18" charset="0"/>
              </a:rPr>
              <a:t>QTLpoly</a:t>
            </a:r>
            <a:r>
              <a:rPr lang="en-US" b="1" dirty="0">
                <a:solidFill>
                  <a:srgbClr val="1FAAE0"/>
                </a:solidFill>
                <a:cs typeface="Times New Roman" panose="02020603050405020304" pitchFamily="18" charset="0"/>
              </a:rPr>
              <a:t>: </a:t>
            </a:r>
            <a:r>
              <a:rPr lang="en-US" dirty="0"/>
              <a:t>QTL analysis in autopolyploid species: </a:t>
            </a:r>
            <a:r>
              <a:rPr lang="en-US" dirty="0">
                <a:cs typeface="Times New Roman" panose="02020603050405020304" pitchFamily="18" charset="0"/>
              </a:rPr>
              <a:t> 4x, 6x, and 8x. Also, 2x.</a:t>
            </a:r>
          </a:p>
          <a:p>
            <a:pPr marL="28575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A4D9E"/>
                </a:solidFill>
                <a:cs typeface="Times New Roman" panose="02020603050405020304" pitchFamily="18" charset="0"/>
              </a:rPr>
              <a:t>GGSpoly:</a:t>
            </a:r>
            <a:r>
              <a:rPr lang="en-US" dirty="0">
                <a:cs typeface="Times New Roman" panose="02020603050405020304" pitchFamily="18" charset="0"/>
              </a:rPr>
              <a:t> a </a:t>
            </a:r>
            <a:r>
              <a:rPr lang="en-US" b="1" dirty="0">
                <a:cs typeface="Times New Roman" panose="02020603050405020304" pitchFamily="18" charset="0"/>
              </a:rPr>
              <a:t>u</a:t>
            </a:r>
            <a:r>
              <a:rPr lang="en-US" b="1" dirty="0"/>
              <a:t>ser-friendly</a:t>
            </a:r>
            <a:r>
              <a:rPr lang="en-US" dirty="0"/>
              <a:t> </a:t>
            </a:r>
            <a:r>
              <a:rPr lang="en-US" b="1" dirty="0"/>
              <a:t>computational tool</a:t>
            </a:r>
            <a:r>
              <a:rPr lang="en-US" dirty="0"/>
              <a:t> to assist breeders in making long and short-term </a:t>
            </a:r>
            <a:r>
              <a:rPr lang="en-US" b="1" dirty="0"/>
              <a:t>breeding decisions</a:t>
            </a:r>
            <a:r>
              <a:rPr lang="en-US" dirty="0"/>
              <a:t> based on collected and learned </a:t>
            </a:r>
            <a:r>
              <a:rPr lang="en-US" b="1" dirty="0"/>
              <a:t>information</a:t>
            </a:r>
            <a:r>
              <a:rPr lang="en-US" dirty="0"/>
              <a:t> about their breeding populations.</a:t>
            </a:r>
            <a:endParaRPr lang="en-US" dirty="0">
              <a:cs typeface="Times New Roman" panose="02020603050405020304" pitchFamily="18" charset="0"/>
            </a:endParaRPr>
          </a:p>
          <a:p>
            <a:pPr lvl="0">
              <a:lnSpc>
                <a:spcPts val="2400"/>
              </a:lnSpc>
            </a:pPr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B30C69C-3E56-3849-B872-3815CEE8A0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5570" y="1509696"/>
            <a:ext cx="6921500" cy="267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22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574" y="108066"/>
            <a:ext cx="7886700" cy="1325563"/>
          </a:xfrm>
        </p:spPr>
        <p:txBody>
          <a:bodyPr/>
          <a:lstStyle/>
          <a:p>
            <a:r>
              <a:rPr lang="en-US" dirty="0"/>
              <a:t>Recombination fraction in diploids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9DBFA-681B-5D46-AFE4-A818CEA628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198" y="3486648"/>
            <a:ext cx="2411407" cy="3263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2398BA-9165-E84E-AFB5-41A708314E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9795" y="4139909"/>
            <a:ext cx="4989673" cy="13255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3253E-3B2A-CA46-9ADE-D7EDAA82BEE7}"/>
              </a:ext>
            </a:extLst>
          </p:cNvPr>
          <p:cNvSpPr txBox="1"/>
          <p:nvPr/>
        </p:nvSpPr>
        <p:spPr>
          <a:xfrm>
            <a:off x="4064924" y="1134052"/>
            <a:ext cx="13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Toy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3E0F36-F403-3F46-86A5-87E7A7B0F76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89" y="1191686"/>
            <a:ext cx="2745308" cy="22373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914FD5-CCAF-E443-AA4E-201F49957ECF}"/>
              </a:ext>
            </a:extLst>
          </p:cNvPr>
          <p:cNvSpPr/>
          <p:nvPr/>
        </p:nvSpPr>
        <p:spPr>
          <a:xfrm>
            <a:off x="3738981" y="6226714"/>
            <a:ext cx="4989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Computing recombination frequencies in diploids using R and C++</a:t>
            </a:r>
          </a:p>
          <a:p>
            <a:r>
              <a:rPr lang="en-US" sz="1400" dirty="0">
                <a:hlinkClick r:id="rId5"/>
              </a:rPr>
              <a:t>https://github.com/mmollina/Cpp_and_R</a:t>
            </a:r>
            <a:r>
              <a:rPr lang="en-US" sz="1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B8751-99D1-DA5D-983A-A8DE1249E1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4739" y="1741406"/>
            <a:ext cx="4824729" cy="235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CB14C7-DB16-4079-0D6A-D68508BDCEE1}"/>
              </a:ext>
            </a:extLst>
          </p:cNvPr>
          <p:cNvSpPr txBox="1"/>
          <p:nvPr/>
        </p:nvSpPr>
        <p:spPr>
          <a:xfrm>
            <a:off x="3738981" y="5703494"/>
            <a:ext cx="50677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Reference for MLE estimation in categorical data (</a:t>
            </a:r>
            <a:r>
              <a:rPr lang="en-US" sz="1400" dirty="0" err="1"/>
              <a:t>Kalbfleisch</a:t>
            </a:r>
            <a:r>
              <a:rPr lang="en-US" sz="1400" dirty="0"/>
              <a:t>, 1985)</a:t>
            </a:r>
          </a:p>
          <a:p>
            <a:r>
              <a:rPr lang="en-US" sz="1400" dirty="0">
                <a:hlinkClick r:id="rId7"/>
              </a:rPr>
              <a:t>https://catalog.lib.ncsu.edu/catalog/NCSU652190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4629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27DC-8741-134E-BFA4-D0625F0A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907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Gamete formation in polyploids* </a:t>
            </a:r>
            <a:br>
              <a:rPr lang="en-US" dirty="0"/>
            </a:br>
            <a:endParaRPr lang="en-US" sz="2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614B83-E4ED-C640-8479-C101E788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353A0-6A25-0845-A7E0-CD266AC20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2A5A26-9411-DA48-8176-9CB224F69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CBA4C5-DB7C-5746-AB5F-3CE863CAD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778" y="1690689"/>
            <a:ext cx="6660444" cy="36993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8C7F4E-284F-3749-ADDB-F577178D58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1778" y="1579343"/>
            <a:ext cx="6660443" cy="36993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2FCCE-7A77-EB4F-A49A-880E8E9D4C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377" y="5167310"/>
            <a:ext cx="7526973" cy="16906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482BF2-2896-4143-879D-4FB9EC7932F7}"/>
              </a:ext>
            </a:extLst>
          </p:cNvPr>
          <p:cNvSpPr txBox="1"/>
          <p:nvPr/>
        </p:nvSpPr>
        <p:spPr>
          <a:xfrm>
            <a:off x="0" y="6563789"/>
            <a:ext cx="34740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*no double reduction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FC1A4D-C775-EF0E-4830-D44C04499141}"/>
              </a:ext>
            </a:extLst>
          </p:cNvPr>
          <p:cNvSpPr/>
          <p:nvPr/>
        </p:nvSpPr>
        <p:spPr>
          <a:xfrm>
            <a:off x="0" y="6242445"/>
            <a:ext cx="3115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9"/>
              </a:rPr>
              <a:t>https://doi.org/10.1534/g3.119.400378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056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116A9-C890-724F-B133-1ABEBE752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10" y="497114"/>
            <a:ext cx="7741920" cy="1325563"/>
          </a:xfrm>
        </p:spPr>
        <p:txBody>
          <a:bodyPr/>
          <a:lstStyle/>
          <a:p>
            <a:r>
              <a:rPr lang="en-US" dirty="0"/>
              <a:t>Expected gametic frequency given a bivalent configuration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593534-3261-4843-BF36-BD926588C67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4617" y="1940973"/>
            <a:ext cx="6754766" cy="3294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CB78DD-B9DF-B842-AF3B-C69E7A7F95D4}"/>
              </a:ext>
            </a:extLst>
          </p:cNvPr>
          <p:cNvSpPr txBox="1"/>
          <p:nvPr/>
        </p:nvSpPr>
        <p:spPr>
          <a:xfrm>
            <a:off x="994410" y="6308208"/>
            <a:ext cx="8064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mti10" panose="020B0500000000000000" pitchFamily="34" charset="0"/>
              </a:rPr>
              <a:t>l </a:t>
            </a:r>
            <a:r>
              <a:rPr lang="en-US" dirty="0"/>
              <a:t>: known number of recombinant bivalents between loci A and B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8FA679-D158-7943-A91C-6B9F5E0F59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9609" y="5415881"/>
            <a:ext cx="4624782" cy="74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27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66FC2-A43E-E14B-9A06-869A37E5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494" y="101065"/>
            <a:ext cx="7886700" cy="1325563"/>
          </a:xfrm>
        </p:spPr>
        <p:txBody>
          <a:bodyPr/>
          <a:lstStyle/>
          <a:p>
            <a:r>
              <a:rPr lang="en-US" dirty="0"/>
              <a:t>Unconditional gametic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12CF2-0BEC-E341-B141-DC1509D721B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494" y="1047271"/>
            <a:ext cx="7394222" cy="39281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73DC04A-D56F-B349-BBAB-E0EB4DD4C8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483" y="5433896"/>
            <a:ext cx="5638800" cy="7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66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7BBACBC-DE73-F451-B4CE-5D3D3CBE5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611" y="3151450"/>
            <a:ext cx="4573266" cy="324678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Recombination Fraction – autotetraploid</a:t>
            </a:r>
            <a:br>
              <a:rPr lang="en-US" sz="2700" i="1" dirty="0"/>
            </a:br>
            <a:endParaRPr lang="en-US" sz="2700" i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81CBB0-0E94-C440-8AFE-1E57BD1D7E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670" y="1808482"/>
            <a:ext cx="3281971" cy="4357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8A1682-90D2-BE4F-A6A1-FFF4FD192D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1737" y="2309833"/>
            <a:ext cx="3828959" cy="584299"/>
          </a:xfrm>
          <a:prstGeom prst="rect">
            <a:avLst/>
          </a:prstGeom>
        </p:spPr>
      </p:pic>
      <p:sp>
        <p:nvSpPr>
          <p:cNvPr id="15" name="Title 3">
            <a:extLst>
              <a:ext uri="{FF2B5EF4-FFF2-40B4-BE49-F238E27FC236}">
                <a16:creationId xmlns:a16="http://schemas.microsoft.com/office/drawing/2014/main" id="{5C375483-8827-4148-8BF1-2A8919B23A56}"/>
              </a:ext>
            </a:extLst>
          </p:cNvPr>
          <p:cNvSpPr txBox="1">
            <a:spLocks/>
          </p:cNvSpPr>
          <p:nvPr/>
        </p:nvSpPr>
        <p:spPr>
          <a:xfrm>
            <a:off x="2825366" y="1272109"/>
            <a:ext cx="3493267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>
                <a:latin typeface="+mn-lt"/>
              </a:rPr>
              <a:t>Fully informative marker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5FFE37-01DA-4547-97E5-9BF9896696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1244" y="3544284"/>
            <a:ext cx="1559452" cy="4673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F1BEE6-B740-ADE3-6F28-24B2750BDF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1244" y="4483315"/>
            <a:ext cx="1559452" cy="9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69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/>
          </a:bodyPr>
          <a:lstStyle/>
          <a:p>
            <a:r>
              <a:rPr lang="en-US" dirty="0"/>
              <a:t>Recombination Fraction – autotetraploid</a:t>
            </a:r>
            <a:endParaRPr lang="en-US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DBDDF-A560-6B46-84A4-E7FFBD0A46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834" y="2539289"/>
            <a:ext cx="2996837" cy="565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190ED-39F0-0D43-98EB-AA200221FA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844" y="5237136"/>
            <a:ext cx="1473535" cy="1620864"/>
          </a:xfrm>
          <a:prstGeom prst="rect">
            <a:avLst/>
          </a:prstGeom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57A4A826-79AC-A447-9299-FA49BC14C0CE}"/>
              </a:ext>
            </a:extLst>
          </p:cNvPr>
          <p:cNvSpPr txBox="1">
            <a:spLocks/>
          </p:cNvSpPr>
          <p:nvPr/>
        </p:nvSpPr>
        <p:spPr>
          <a:xfrm>
            <a:off x="2165702" y="1317394"/>
            <a:ext cx="5087065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Partially informative marker – Duplex/simplex </a:t>
            </a:r>
            <a:r>
              <a:rPr lang="en-US" sz="1600" dirty="0"/>
              <a:t>–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Association</a:t>
            </a:r>
            <a:r>
              <a:rPr lang="en-US" sz="1600" dirty="0">
                <a:latin typeface="+mn-lt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659153-6B3E-64FB-81A2-DFA724E7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5222" y="3212330"/>
            <a:ext cx="4440063" cy="3371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7A836-4F28-4964-1E77-22485433033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987" y="3123947"/>
            <a:ext cx="3303251" cy="2169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562DE0-4AB0-1E6E-A39F-3137BFADCD5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1094" y="1816984"/>
            <a:ext cx="2329033" cy="13507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3902E3-6D8C-6671-8F94-FAB3E00CA7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9972" y="3841409"/>
            <a:ext cx="3546224" cy="117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524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A7D9EA1-86CA-C5AB-6F76-FD92B234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222" y="3600398"/>
            <a:ext cx="4440063" cy="2985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BDA741-8E90-B344-17FD-2AD4EA0FBD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8844" y="5344288"/>
            <a:ext cx="1473535" cy="1513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94923-046A-500C-A18B-FC17C83799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421"/>
          <a:stretch/>
        </p:blipFill>
        <p:spPr>
          <a:xfrm>
            <a:off x="741094" y="1854068"/>
            <a:ext cx="2211112" cy="1276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C36185-DC24-0056-6AE4-4611CF96BA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987" y="3165809"/>
            <a:ext cx="3177190" cy="2127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3AE544-4A73-247E-E14B-102F48EF90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6834" y="2530744"/>
            <a:ext cx="2996837" cy="5953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/>
          </a:bodyPr>
          <a:lstStyle/>
          <a:p>
            <a:r>
              <a:rPr lang="en-US" dirty="0"/>
              <a:t>Recombination Fraction – autotetraploid</a:t>
            </a:r>
            <a:endParaRPr lang="en-US" sz="220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8222B135-682B-B6D8-F9F4-11A937669F59}"/>
              </a:ext>
            </a:extLst>
          </p:cNvPr>
          <p:cNvSpPr txBox="1">
            <a:spLocks/>
          </p:cNvSpPr>
          <p:nvPr/>
        </p:nvSpPr>
        <p:spPr>
          <a:xfrm>
            <a:off x="2165702" y="1429657"/>
            <a:ext cx="5087065" cy="3873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+mn-lt"/>
              </a:rPr>
              <a:t>Partially informative marker – Duplex/simplex </a:t>
            </a:r>
            <a:r>
              <a:rPr lang="en-US" sz="1600" dirty="0"/>
              <a:t>–</a:t>
            </a:r>
            <a:r>
              <a:rPr lang="en-US" sz="1600" dirty="0">
                <a:latin typeface="+mn-lt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+mn-lt"/>
              </a:rPr>
              <a:t>Repulsion</a:t>
            </a:r>
            <a:r>
              <a:rPr lang="en-US" sz="1600" dirty="0">
                <a:latin typeface="+mn-lt"/>
              </a:rPr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A2521AA-B3E5-E1B2-9E14-D244675ED5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8083" y="3907284"/>
            <a:ext cx="3546224" cy="118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989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10" y="523171"/>
            <a:ext cx="8454975" cy="797630"/>
          </a:xfrm>
        </p:spPr>
        <p:txBody>
          <a:bodyPr>
            <a:normAutofit fontScale="90000"/>
          </a:bodyPr>
          <a:lstStyle/>
          <a:p>
            <a:r>
              <a:rPr lang="en-US" dirty="0"/>
              <a:t>Recombination Fraction – assessing linkage phases</a:t>
            </a:r>
            <a:endParaRPr lang="en-US" sz="22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64E68FA-DE24-DC4B-A918-033FC7F96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585" y="4948003"/>
            <a:ext cx="7886700" cy="188521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Pairwise MLEs of </a:t>
            </a:r>
            <a:r>
              <a:rPr lang="en-US" dirty="0">
                <a:latin typeface="cmti10" panose="020B0500000000000000" pitchFamily="34" charset="0"/>
              </a:rPr>
              <a:t>r</a:t>
            </a:r>
            <a:r>
              <a:rPr lang="en-US" dirty="0"/>
              <a:t> are used to group markers into linkage groups and order markers within each linkage group using optimization algorithms such as MDS.</a:t>
            </a:r>
          </a:p>
          <a:p>
            <a:r>
              <a:rPr lang="en-US" dirty="0"/>
              <a:t>Given a sequence of ordered markers, it is possible to extend the idea of comparing the likelihoods of competing linkage phases throughout multiple markers.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930CF3-FC52-CE40-A8E9-37FD9946C76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585" y="1605236"/>
            <a:ext cx="5041343" cy="24413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A4AEA7-48F7-BE45-18F4-4A153544A5DD}"/>
              </a:ext>
            </a:extLst>
          </p:cNvPr>
          <p:cNvSpPr txBox="1"/>
          <p:nvPr/>
        </p:nvSpPr>
        <p:spPr>
          <a:xfrm>
            <a:off x="6003141" y="1320801"/>
            <a:ext cx="27486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logarithm-of-odds (LOD-score)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E3526F8-2FC3-3B17-B1E7-EBF6F9B06099}"/>
              </a:ext>
            </a:extLst>
          </p:cNvPr>
          <p:cNvSpPr/>
          <p:nvPr/>
        </p:nvSpPr>
        <p:spPr>
          <a:xfrm>
            <a:off x="6003141" y="1736335"/>
            <a:ext cx="2930409" cy="1501294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A5B29-AE3D-A045-64E9-7843B3A48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603" y="1986245"/>
            <a:ext cx="2655072" cy="1001474"/>
          </a:xfrm>
          <a:prstGeom prst="rect">
            <a:avLst/>
          </a:prstGeom>
        </p:spPr>
      </p:pic>
      <p:sp>
        <p:nvSpPr>
          <p:cNvPr id="12" name="Down Arrow 11">
            <a:extLst>
              <a:ext uri="{FF2B5EF4-FFF2-40B4-BE49-F238E27FC236}">
                <a16:creationId xmlns:a16="http://schemas.microsoft.com/office/drawing/2014/main" id="{1914FFD2-E318-3212-F2B3-B7C609329DD8}"/>
              </a:ext>
            </a:extLst>
          </p:cNvPr>
          <p:cNvSpPr/>
          <p:nvPr/>
        </p:nvSpPr>
        <p:spPr>
          <a:xfrm>
            <a:off x="7238124" y="3336849"/>
            <a:ext cx="278675" cy="3570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0D96FC83-DB2A-E548-8B64-B339F75EC142}"/>
              </a:ext>
            </a:extLst>
          </p:cNvPr>
          <p:cNvSpPr/>
          <p:nvPr/>
        </p:nvSpPr>
        <p:spPr>
          <a:xfrm rot="19391905">
            <a:off x="5585761" y="3069146"/>
            <a:ext cx="278675" cy="7197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5E0AC57-DE21-A726-3A91-A65A6DCC32B8}"/>
              </a:ext>
            </a:extLst>
          </p:cNvPr>
          <p:cNvSpPr/>
          <p:nvPr/>
        </p:nvSpPr>
        <p:spPr>
          <a:xfrm>
            <a:off x="6052237" y="3748641"/>
            <a:ext cx="2748642" cy="810042"/>
          </a:xfrm>
          <a:prstGeom prst="roundRect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endPos="0" dist="50800" dir="5400000" sy="-100000" algn="bl" rotWithShape="0"/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Markers A and B are most likely in </a:t>
            </a:r>
            <a:r>
              <a:rPr lang="en-US" dirty="0">
                <a:solidFill>
                  <a:srgbClr val="C00000"/>
                </a:solidFill>
              </a:rPr>
              <a:t>association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865C6F-8F1C-0C6A-B4F8-467E78D82D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028" y="2151086"/>
            <a:ext cx="3484004" cy="3891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02339A-975D-72EF-258E-1AE378307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1647" y="3141233"/>
            <a:ext cx="3484004" cy="74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59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82B4-7EE2-FB47-8543-52885263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– point analysis and grouping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41D98-4304-7441-8B7A-BF02257758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300111"/>
            <a:ext cx="9144000" cy="36576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A5E5A31-940E-FA43-91C6-1707705EC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349" y="1523951"/>
            <a:ext cx="7870232" cy="776160"/>
          </a:xfrm>
        </p:spPr>
        <p:txBody>
          <a:bodyPr>
            <a:normAutofit/>
          </a:bodyPr>
          <a:lstStyle/>
          <a:p>
            <a:pPr lvl="2"/>
            <a:r>
              <a:rPr lang="en-US" sz="1800" dirty="0"/>
              <a:t>Number of markers: 					38,701</a:t>
            </a:r>
          </a:p>
          <a:p>
            <a:pPr lvl="2"/>
            <a:r>
              <a:rPr lang="en-US" sz="1800" dirty="0"/>
              <a:t>Number of recombination fractions:           </a:t>
            </a:r>
            <a:r>
              <a:rPr lang="is-IS" sz="1800" dirty="0"/>
              <a:t>~749 million pairs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E7F9A-51DB-6048-912B-6FB9B90EB4DC}"/>
              </a:ext>
            </a:extLst>
          </p:cNvPr>
          <p:cNvSpPr txBox="1"/>
          <p:nvPr/>
        </p:nvSpPr>
        <p:spPr>
          <a:xfrm>
            <a:off x="3962705" y="5834600"/>
            <a:ext cx="4942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Numbers indicate the associated chromosomes in </a:t>
            </a:r>
            <a:r>
              <a:rPr lang="en-US" sz="1000" i="1" dirty="0"/>
              <a:t>I. </a:t>
            </a:r>
            <a:r>
              <a:rPr lang="en-US" sz="1000" i="1" dirty="0" err="1"/>
              <a:t>trifida</a:t>
            </a:r>
            <a:r>
              <a:rPr lang="en-US" sz="1000" dirty="0"/>
              <a:t> and </a:t>
            </a:r>
            <a:r>
              <a:rPr lang="en-US" sz="1000" i="1" dirty="0"/>
              <a:t>I. </a:t>
            </a:r>
            <a:r>
              <a:rPr lang="en-US" sz="1000" i="1" dirty="0" err="1"/>
              <a:t>triloba</a:t>
            </a:r>
            <a:r>
              <a:rPr lang="en-US" sz="1000" dirty="0"/>
              <a:t> reference genomes</a:t>
            </a:r>
          </a:p>
        </p:txBody>
      </p:sp>
    </p:spTree>
    <p:extLst>
      <p:ext uri="{BB962C8B-B14F-4D97-AF65-F5344CB8AC3E}">
        <p14:creationId xmlns:p14="http://schemas.microsoft.com/office/powerpoint/2010/main" val="372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1229-E7CF-9A47-BD5D-683CC10DE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152" y="248207"/>
            <a:ext cx="8300197" cy="1325563"/>
          </a:xfrm>
        </p:spPr>
        <p:txBody>
          <a:bodyPr/>
          <a:lstStyle/>
          <a:p>
            <a:r>
              <a:rPr lang="en-US" sz="3600" dirty="0"/>
              <a:t>Multidimensional Scaling Algorithm (MDS)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5870F-B428-2047-9855-292ADE4AB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901" y="1027907"/>
            <a:ext cx="7886700" cy="1091727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000" dirty="0"/>
              <a:t>Reduce data from many dimensions preserving the observed distances between points by minimizing a loss function </a:t>
            </a:r>
            <a:r>
              <a:rPr lang="en-US" sz="2000" i="1" dirty="0">
                <a:latin typeface="Baskerville" panose="02020502070401020303" pitchFamily="18" charset="0"/>
                <a:ea typeface="Baskerville" panose="02020502070401020303" pitchFamily="18" charset="0"/>
              </a:rPr>
              <a:t>L</a:t>
            </a:r>
            <a:r>
              <a:rPr lang="en-US" sz="2000" dirty="0"/>
              <a:t>.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D8AEDB-AA6D-2F4C-A32A-224AA385F2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109" y="2353469"/>
            <a:ext cx="3853703" cy="370625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CD2E2A-8671-D841-9E0E-093B30C7FE6D}"/>
              </a:ext>
            </a:extLst>
          </p:cNvPr>
          <p:cNvSpPr/>
          <p:nvPr/>
        </p:nvSpPr>
        <p:spPr>
          <a:xfrm>
            <a:off x="5854556" y="6425127"/>
            <a:ext cx="26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Preedy and Hackett, 2016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8C8919-7C68-0D4B-B4AB-0C5EB5A70D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189" y="2353469"/>
            <a:ext cx="3897343" cy="3706253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DEC5D928-55A9-2F45-8C3F-E89C121C3D08}"/>
              </a:ext>
            </a:extLst>
          </p:cNvPr>
          <p:cNvSpPr/>
          <p:nvPr/>
        </p:nvSpPr>
        <p:spPr>
          <a:xfrm>
            <a:off x="4343400" y="4026227"/>
            <a:ext cx="457200" cy="36073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573D11-E881-8344-93D0-2BC424523264}"/>
              </a:ext>
            </a:extLst>
          </p:cNvPr>
          <p:cNvSpPr txBox="1"/>
          <p:nvPr/>
        </p:nvSpPr>
        <p:spPr>
          <a:xfrm>
            <a:off x="266109" y="6059722"/>
            <a:ext cx="34065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Sweetpotato linkage group 1: 2745 markers</a:t>
            </a:r>
          </a:p>
        </p:txBody>
      </p:sp>
    </p:spTree>
    <p:extLst>
      <p:ext uri="{BB962C8B-B14F-4D97-AF65-F5344CB8AC3E}">
        <p14:creationId xmlns:p14="http://schemas.microsoft.com/office/powerpoint/2010/main" val="363256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ABEB-7171-FA4C-8BD9-613B1088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Polyploid Species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77817-DF1E-5140-81FC-B57D43E9F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565649"/>
            <a:ext cx="8179511" cy="710044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Organisms with more than 2 complete sets of chromosomes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432F8E-B0DD-7140-B09F-EAD120A9518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733" y="2608989"/>
            <a:ext cx="4944534" cy="2962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715039-3E36-8E43-94AF-ED775B0FD3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733" y="2608989"/>
            <a:ext cx="4944534" cy="2962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D75101-70BB-1E46-9488-E106FA0F6A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733" y="2608989"/>
            <a:ext cx="4944534" cy="29626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BD5CC4-AE62-374A-84F9-F66D62EE595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9733" y="2608989"/>
            <a:ext cx="4944534" cy="29626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0DEC3F0-6BFB-D44C-9E25-2CBBEBE55B73}"/>
              </a:ext>
            </a:extLst>
          </p:cNvPr>
          <p:cNvSpPr/>
          <p:nvPr/>
        </p:nvSpPr>
        <p:spPr>
          <a:xfrm>
            <a:off x="335839" y="5535643"/>
            <a:ext cx="3699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Multiple sets have the </a:t>
            </a:r>
            <a:r>
              <a:rPr lang="en-US" dirty="0">
                <a:solidFill>
                  <a:srgbClr val="FF0000"/>
                </a:solidFill>
              </a:rPr>
              <a:t>same</a:t>
            </a:r>
            <a:r>
              <a:rPr lang="en-US" dirty="0"/>
              <a:t> origin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D03627-882F-284A-BFFB-5C0BFF973425}"/>
              </a:ext>
            </a:extLst>
          </p:cNvPr>
          <p:cNvSpPr/>
          <p:nvPr/>
        </p:nvSpPr>
        <p:spPr>
          <a:xfrm>
            <a:off x="5109009" y="5529637"/>
            <a:ext cx="3734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Multiple sets have </a:t>
            </a:r>
            <a:r>
              <a:rPr lang="en-US" dirty="0">
                <a:solidFill>
                  <a:srgbClr val="FF0000"/>
                </a:solidFill>
              </a:rPr>
              <a:t>different</a:t>
            </a:r>
            <a:r>
              <a:rPr lang="en-US" dirty="0"/>
              <a:t> origins</a:t>
            </a:r>
          </a:p>
        </p:txBody>
      </p:sp>
    </p:spTree>
    <p:extLst>
      <p:ext uri="{BB962C8B-B14F-4D97-AF65-F5344CB8AC3E}">
        <p14:creationId xmlns:p14="http://schemas.microsoft.com/office/powerpoint/2010/main" val="36216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170" y="95161"/>
            <a:ext cx="8341179" cy="1325563"/>
          </a:xfrm>
        </p:spPr>
        <p:txBody>
          <a:bodyPr>
            <a:normAutofit/>
          </a:bodyPr>
          <a:lstStyle/>
          <a:p>
            <a:r>
              <a:rPr lang="en-US" sz="3000" dirty="0"/>
              <a:t>Ordering with MDS </a:t>
            </a:r>
            <a:r>
              <a:rPr lang="mr-IN" sz="3000" dirty="0"/>
              <a:t>–</a:t>
            </a:r>
            <a:r>
              <a:rPr lang="en-US" sz="3000" dirty="0"/>
              <a:t> 15 linkage groups, 30684 SNPs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72377" y="1165068"/>
            <a:ext cx="5344764" cy="4738022"/>
            <a:chOff x="1672377" y="1246909"/>
            <a:chExt cx="5344764" cy="544959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672377" y="1246909"/>
              <a:ext cx="5344764" cy="5144209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1714500" y="5889313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1714499" y="5572021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1714498" y="5164788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1714497" y="4663905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714497" y="4353075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714496" y="4058597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714495" y="3774040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1714494" y="3586838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1714494" y="3161336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714493" y="2810582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1714492" y="2560141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714492" y="2116759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V="1">
              <a:off x="1714492" y="1864767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714491" y="1653615"/>
              <a:ext cx="4941133" cy="3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2151055" y="1311278"/>
              <a:ext cx="2826" cy="501958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465625" y="1311278"/>
              <a:ext cx="2722" cy="501958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866056" y="1311280"/>
              <a:ext cx="3018" cy="5019577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3351064" y="1311280"/>
              <a:ext cx="895" cy="50195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3658764" y="1311280"/>
              <a:ext cx="3130" cy="501957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3943672" y="1311280"/>
              <a:ext cx="2822" cy="5019575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4231404" y="1311280"/>
              <a:ext cx="839" cy="50195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830261" y="1311280"/>
              <a:ext cx="1147" cy="50195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>
              <a:off x="5175812" y="1311280"/>
              <a:ext cx="7147" cy="501957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H="1">
              <a:off x="5429428" y="1311280"/>
              <a:ext cx="1674" cy="5019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848267" y="1311278"/>
              <a:ext cx="8668" cy="501957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098721" y="1311280"/>
              <a:ext cx="7031" cy="5019571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6309457" y="1311278"/>
              <a:ext cx="4272" cy="501957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4411081" y="1311278"/>
              <a:ext cx="839" cy="501957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1714491" y="6419503"/>
              <a:ext cx="49411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1       2         3          4          5      6      7    8       9       10    11     12      13  14  15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085871" y="5954885"/>
            <a:ext cx="4942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Numbers indicate the associated chromosomes in </a:t>
            </a:r>
            <a:r>
              <a:rPr lang="en-US" sz="1000" i="1" dirty="0"/>
              <a:t>I. </a:t>
            </a:r>
            <a:r>
              <a:rPr lang="en-US" sz="1000" i="1" dirty="0" err="1"/>
              <a:t>trifida</a:t>
            </a:r>
            <a:r>
              <a:rPr lang="en-US" sz="1000" dirty="0"/>
              <a:t> and </a:t>
            </a:r>
            <a:r>
              <a:rPr lang="en-US" sz="1000" i="1" dirty="0"/>
              <a:t>I. </a:t>
            </a:r>
            <a:r>
              <a:rPr lang="en-US" sz="1000" i="1" dirty="0" err="1"/>
              <a:t>triloba</a:t>
            </a:r>
            <a:r>
              <a:rPr lang="en-US" sz="1000" dirty="0"/>
              <a:t> reference genomes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B747D9-A50F-D44F-96D9-15CE7530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93823C-C40D-F54B-B24F-1A442FB9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61935C3-4E98-6A45-BB33-CE136BF08125}" type="datetime1">
              <a:rPr lang="en-US" smtClean="0"/>
              <a:t>11/15/22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7980EF-55C8-C14E-AA27-3613E4A6E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Zhao-Bang Zeng @ NC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952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39A3-CB52-2A4D-A285-B08F4030E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46" y="118295"/>
            <a:ext cx="7886700" cy="1325563"/>
          </a:xfrm>
        </p:spPr>
        <p:txBody>
          <a:bodyPr/>
          <a:lstStyle/>
          <a:p>
            <a:r>
              <a:rPr lang="en-US" dirty="0"/>
              <a:t>Haplotyping in polyploids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E5843-833A-E54A-A9F1-66E3E074C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093" y="1084445"/>
            <a:ext cx="7886700" cy="547670"/>
          </a:xfrm>
        </p:spPr>
        <p:txBody>
          <a:bodyPr/>
          <a:lstStyle/>
          <a:p>
            <a:r>
              <a:rPr lang="en-US" dirty="0"/>
              <a:t>Placement of allelic variants in the homologs in a homology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C2453-42D8-F840-9CBD-A08D6FB29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492" y="1616914"/>
            <a:ext cx="3303016" cy="13900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E72EF8-AF57-FE4B-9B2E-23EEBA66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183" y="3441655"/>
            <a:ext cx="3303016" cy="105283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54EE13BF-C801-4747-9EA8-C46AA8881F60}"/>
              </a:ext>
            </a:extLst>
          </p:cNvPr>
          <p:cNvSpPr/>
          <p:nvPr/>
        </p:nvSpPr>
        <p:spPr>
          <a:xfrm>
            <a:off x="4460691" y="3074327"/>
            <a:ext cx="222617" cy="26181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F2BCD9-C8E5-A846-9564-0C85B0830F94}"/>
              </a:ext>
            </a:extLst>
          </p:cNvPr>
          <p:cNvSpPr txBox="1"/>
          <p:nvPr/>
        </p:nvSpPr>
        <p:spPr>
          <a:xfrm>
            <a:off x="2197391" y="1977378"/>
            <a:ext cx="838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dosages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5D1B3E-AC98-F140-8944-291F1647867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727" y="4903426"/>
            <a:ext cx="7425432" cy="195457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8057D5AC-FC75-E24B-A38F-7EF6E31C36AB}"/>
              </a:ext>
            </a:extLst>
          </p:cNvPr>
          <p:cNvSpPr/>
          <p:nvPr/>
        </p:nvSpPr>
        <p:spPr>
          <a:xfrm>
            <a:off x="4460690" y="4568052"/>
            <a:ext cx="222617" cy="261813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F7C603-5DC6-3548-ACAE-3BB78422AF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4580" y="5268723"/>
            <a:ext cx="259131" cy="6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6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54881-F6AB-3746-83B3-6AE396A98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290" y="354966"/>
            <a:ext cx="8210550" cy="1325563"/>
          </a:xfrm>
        </p:spPr>
        <p:txBody>
          <a:bodyPr/>
          <a:lstStyle/>
          <a:p>
            <a:r>
              <a:rPr lang="en-US" dirty="0"/>
              <a:t>Multilocus linkage analysis in polyploids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808395-8D85-6B45-BCC8-A7B85266B42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0771" y="2062910"/>
            <a:ext cx="3823064" cy="28998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A73E63-C21B-B84A-9108-B174CFBE8BAA}"/>
              </a:ext>
            </a:extLst>
          </p:cNvPr>
          <p:cNvSpPr/>
          <p:nvPr/>
        </p:nvSpPr>
        <p:spPr>
          <a:xfrm>
            <a:off x="4189543" y="6503034"/>
            <a:ext cx="44326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Mollinari and Garcia</a:t>
            </a:r>
            <a:r>
              <a:rPr lang="en-US" sz="1400" b="1" i="1" dirty="0"/>
              <a:t> </a:t>
            </a:r>
            <a:r>
              <a:rPr lang="en-US" sz="1400" b="1" dirty="0"/>
              <a:t>(2019) </a:t>
            </a:r>
            <a:r>
              <a:rPr lang="en-US" sz="1400" dirty="0">
                <a:hlinkClick r:id="rId3"/>
              </a:rPr>
              <a:t>doi:10.1534/g3.119.400378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1FBBF7-343B-574A-9A30-EA3C84BE1295}"/>
              </a:ext>
            </a:extLst>
          </p:cNvPr>
          <p:cNvSpPr/>
          <p:nvPr/>
        </p:nvSpPr>
        <p:spPr>
          <a:xfrm>
            <a:off x="265867" y="6508164"/>
            <a:ext cx="38529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Leach et al. (2010)</a:t>
            </a:r>
            <a:r>
              <a:rPr lang="en-US" sz="1400" dirty="0"/>
              <a:t> </a:t>
            </a:r>
            <a:r>
              <a:rPr lang="en-US" sz="1400" dirty="0">
                <a:hlinkClick r:id="rId4"/>
              </a:rPr>
              <a:t>doi:10.1073/pnas.0908477107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A7503A-365A-294A-A30D-A9B17BC0EA13}"/>
              </a:ext>
            </a:extLst>
          </p:cNvPr>
          <p:cNvSpPr txBox="1"/>
          <p:nvPr/>
        </p:nvSpPr>
        <p:spPr>
          <a:xfrm>
            <a:off x="4572000" y="5208706"/>
            <a:ext cx="417147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where </a:t>
            </a:r>
            <a:r>
              <a:rPr lang="en-US" sz="1400" dirty="0" err="1">
                <a:latin typeface="cmti10" panose="020B0500000000000000" pitchFamily="34" charset="0"/>
              </a:rPr>
              <a:t>r</a:t>
            </a:r>
            <a:r>
              <a:rPr lang="en-US" sz="1400" baseline="-25000" dirty="0" err="1">
                <a:latin typeface="cmti10" panose="020B0500000000000000" pitchFamily="34" charset="0"/>
              </a:rPr>
              <a:t>k</a:t>
            </a:r>
            <a:r>
              <a:rPr lang="en-US" sz="1400" dirty="0"/>
              <a:t> is the recombination frequency between loci </a:t>
            </a:r>
            <a:r>
              <a:rPr lang="en-US" sz="1400" dirty="0">
                <a:latin typeface="cmti10" panose="020B0500000000000000" pitchFamily="34" charset="0"/>
              </a:rPr>
              <a:t>k</a:t>
            </a:r>
            <a:r>
              <a:rPr lang="en-US" sz="1400" dirty="0"/>
              <a:t> and </a:t>
            </a:r>
            <a:r>
              <a:rPr lang="en-US" sz="1400" dirty="0">
                <a:latin typeface="cmti10" panose="020B0500000000000000" pitchFamily="34" charset="0"/>
              </a:rPr>
              <a:t>k+1</a:t>
            </a:r>
            <a:r>
              <a:rPr lang="en-US" sz="1400" dirty="0"/>
              <a:t>, </a:t>
            </a:r>
            <a:r>
              <a:rPr lang="en-US" sz="1400" dirty="0">
                <a:latin typeface="cmti10" panose="020B0500000000000000" pitchFamily="34" charset="0"/>
              </a:rPr>
              <a:t>p</a:t>
            </a:r>
            <a:r>
              <a:rPr lang="en-US" sz="1400" dirty="0"/>
              <a:t> is the ploidy level and </a:t>
            </a:r>
            <a:r>
              <a:rPr lang="en-US" sz="1400" dirty="0">
                <a:latin typeface="cmti10" panose="020B0500000000000000" pitchFamily="34" charset="0"/>
              </a:rPr>
              <a:t>l</a:t>
            </a:r>
            <a:r>
              <a:rPr lang="en-US" sz="1400" dirty="0"/>
              <a:t> is the number of recombinant events between </a:t>
            </a:r>
            <a:r>
              <a:rPr lang="en-US" sz="1400" dirty="0">
                <a:latin typeface="cmti10" panose="020B0500000000000000" pitchFamily="34" charset="0"/>
              </a:rPr>
              <a:t>k</a:t>
            </a:r>
            <a:r>
              <a:rPr lang="en-US" sz="1400" dirty="0"/>
              <a:t> and </a:t>
            </a:r>
            <a:r>
              <a:rPr lang="en-US" sz="1400" dirty="0">
                <a:latin typeface="cmti10" panose="020B0500000000000000" pitchFamily="34" charset="0"/>
              </a:rPr>
              <a:t>k+1</a:t>
            </a:r>
            <a:r>
              <a:rPr lang="en-US" sz="1400" dirty="0"/>
              <a:t>. </a:t>
            </a:r>
            <a:endParaRPr lang="en-US" sz="1400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14B5C-A5FD-4D6C-F42F-51CE659C1E72}"/>
              </a:ext>
            </a:extLst>
          </p:cNvPr>
          <p:cNvSpPr txBox="1"/>
          <p:nvPr/>
        </p:nvSpPr>
        <p:spPr>
          <a:xfrm>
            <a:off x="4266565" y="1457243"/>
            <a:ext cx="417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Markov Model: Conditional independence </a:t>
            </a:r>
            <a:endParaRPr lang="en-US" baseline="-25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AB6EE1-AA7E-6D02-9558-BADDA421FE70}"/>
              </a:ext>
            </a:extLst>
          </p:cNvPr>
          <p:cNvSpPr txBox="1"/>
          <p:nvPr/>
        </p:nvSpPr>
        <p:spPr>
          <a:xfrm>
            <a:off x="161290" y="1765390"/>
            <a:ext cx="3740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probability of observing a specific </a:t>
            </a:r>
            <a:r>
              <a:rPr lang="en-US" dirty="0">
                <a:solidFill>
                  <a:srgbClr val="FF0000"/>
                </a:solidFill>
              </a:rPr>
              <a:t>state</a:t>
            </a:r>
            <a:r>
              <a:rPr lang="en-US" dirty="0"/>
              <a:t> at a moment (or position), </a:t>
            </a:r>
            <a:r>
              <a:rPr lang="en-US" dirty="0">
                <a:solidFill>
                  <a:srgbClr val="FF0000"/>
                </a:solidFill>
              </a:rPr>
              <a:t>given</a:t>
            </a:r>
            <a:r>
              <a:rPr lang="en-US" dirty="0"/>
              <a:t> we observed some state in a previous moment?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B0F354-7822-BCC6-FFE8-B44EEEDFCB9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867" y="3078551"/>
            <a:ext cx="3271175" cy="13726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EBB05D-C4D6-B310-F6F5-9D52CD734F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867" y="4574733"/>
            <a:ext cx="3271176" cy="13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21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Markov model</a:t>
            </a:r>
            <a:endParaRPr lang="en-US" sz="27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A145CF-4E5E-1149-9F17-0338C1C1DF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225" y="1370630"/>
            <a:ext cx="3241222" cy="1061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26EB3A-A339-D943-AE4E-437FBB51EDC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287" y="3429000"/>
            <a:ext cx="3011095" cy="1550847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97E01F70-F9E8-B245-A440-551F62943127}"/>
              </a:ext>
            </a:extLst>
          </p:cNvPr>
          <p:cNvSpPr/>
          <p:nvPr/>
        </p:nvSpPr>
        <p:spPr>
          <a:xfrm>
            <a:off x="1745406" y="2552687"/>
            <a:ext cx="314858" cy="5098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5DC15BE-8D0A-1DA6-2114-E58F14B3C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364" y="1498391"/>
            <a:ext cx="5225958" cy="41171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C24308E-2F73-7B95-0060-4DF2027F5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5363" y="1498390"/>
            <a:ext cx="5225959" cy="411713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028A95D-B1B4-F3A7-F32E-03B89DCC8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5364" y="1498389"/>
            <a:ext cx="5225958" cy="411712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B08E11F-D9D0-E7E6-A5E0-36FC7962EC82}"/>
              </a:ext>
            </a:extLst>
          </p:cNvPr>
          <p:cNvGrpSpPr/>
          <p:nvPr/>
        </p:nvGrpSpPr>
        <p:grpSpPr>
          <a:xfrm>
            <a:off x="3715362" y="4161894"/>
            <a:ext cx="5428638" cy="2277562"/>
            <a:chOff x="4952855" y="4419600"/>
            <a:chExt cx="3798087" cy="1524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EF4CDB-62EA-422D-192B-602BC621FCA9}"/>
                </a:ext>
              </a:extLst>
            </p:cNvPr>
            <p:cNvSpPr/>
            <p:nvPr/>
          </p:nvSpPr>
          <p:spPr>
            <a:xfrm>
              <a:off x="4952855" y="4419600"/>
              <a:ext cx="3798087" cy="152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1990FE-1A4E-AE11-21A5-F91318F52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9775" y="4710585"/>
              <a:ext cx="3044246" cy="9420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561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Hidden Markov Model - HMM</a:t>
            </a:r>
            <a:endParaRPr lang="en-US" sz="2700" i="1" dirty="0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07E44ECD-6074-184D-8C59-4BD5CDE453F0}"/>
              </a:ext>
            </a:extLst>
          </p:cNvPr>
          <p:cNvSpPr/>
          <p:nvPr/>
        </p:nvSpPr>
        <p:spPr>
          <a:xfrm>
            <a:off x="1668211" y="4028085"/>
            <a:ext cx="314858" cy="509872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CE082F4-1466-8248-80F3-69D3E9D5AC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308" y="2728795"/>
            <a:ext cx="3470664" cy="12153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EC6DD4-0D70-EE47-AD87-77787026AF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98" y="4790637"/>
            <a:ext cx="2967631" cy="19181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05ED5E-C634-B340-A78F-4DAB6F7C56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68211" y="1545779"/>
            <a:ext cx="5124062" cy="99030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7DF975-499F-AD45-BB6D-F8D6E3C44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614" y="5749710"/>
            <a:ext cx="3124591" cy="10019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1A071F-6206-224C-AEB1-CA55440260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98" y="4790637"/>
            <a:ext cx="2967631" cy="19181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117CE9-26BB-574A-AE90-F30F9E46009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98" y="4790637"/>
            <a:ext cx="2967631" cy="19181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A6C549-64C9-3249-829D-990D4B3049B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398" y="4790637"/>
            <a:ext cx="2967631" cy="19181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F1C61E-70D5-204B-AF98-835681D4225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85" y="3160061"/>
            <a:ext cx="4648666" cy="2152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DD42BE-E7A6-1445-BFD9-A719BF7C31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85" y="3160061"/>
            <a:ext cx="4648666" cy="21521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EBFB9F-334E-8C49-AC6A-238B2F93158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85" y="3160061"/>
            <a:ext cx="4648666" cy="21521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10A33DF-9AE5-7649-A7F5-BE5F9F33620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1385" y="3160061"/>
            <a:ext cx="4648666" cy="21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4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0308" y="573000"/>
            <a:ext cx="8771467" cy="797630"/>
          </a:xfrm>
        </p:spPr>
        <p:txBody>
          <a:bodyPr>
            <a:normAutofit/>
          </a:bodyPr>
          <a:lstStyle/>
          <a:p>
            <a:r>
              <a:rPr lang="en-US" dirty="0"/>
              <a:t>Hidden Markov Model - HMM</a:t>
            </a:r>
            <a:endParaRPr lang="en-US" sz="2700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B234E7-F2C9-FB41-B384-05F3FF8B9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7461" y="1490373"/>
            <a:ext cx="6969078" cy="5476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Assessing </a:t>
            </a:r>
            <a:r>
              <a:rPr lang="en-US" i="1" dirty="0">
                <a:solidFill>
                  <a:srgbClr val="FF0000"/>
                </a:solidFill>
              </a:rPr>
              <a:t>different linkage phases </a:t>
            </a:r>
            <a:r>
              <a:rPr lang="en-US" dirty="0"/>
              <a:t>using multilocus analysis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6CE232-1FDB-FB44-894B-C175E01D8D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525" y="2317177"/>
            <a:ext cx="4007348" cy="3319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7D764A-83AE-E242-90B5-115B5947A6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259" y="2317177"/>
            <a:ext cx="4007348" cy="33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76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76307-5169-904B-9666-6D72FEB9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 - HMM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4C8E4-17C4-854E-AEE2-A4FBF67A9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6849"/>
            <a:ext cx="7886700" cy="4351338"/>
          </a:xfrm>
        </p:spPr>
        <p:txBody>
          <a:bodyPr/>
          <a:lstStyle/>
          <a:p>
            <a:r>
              <a:rPr lang="en-US" dirty="0"/>
              <a:t>Tetraploid example, one individual, 15 markers </a:t>
            </a:r>
          </a:p>
        </p:txBody>
      </p:sp>
      <p:pic>
        <p:nvPicPr>
          <p:cNvPr id="10" name="Picture 9" descr="A bunch of different colors&#10;&#10;Description automatically generated">
            <a:extLst>
              <a:ext uri="{FF2B5EF4-FFF2-40B4-BE49-F238E27FC236}">
                <a16:creationId xmlns:a16="http://schemas.microsoft.com/office/drawing/2014/main" id="{7EC76337-72D1-624C-8C27-05C8F8EAB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885769"/>
            <a:ext cx="8890000" cy="4445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79849F-9422-F14B-8DA8-727B6F06C8AE}"/>
              </a:ext>
            </a:extLst>
          </p:cNvPr>
          <p:cNvSpPr/>
          <p:nvPr/>
        </p:nvSpPr>
        <p:spPr>
          <a:xfrm>
            <a:off x="628650" y="5879812"/>
            <a:ext cx="822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1        1        1         3        1        1         2        2        0         1        2        1         1         0       1 </a:t>
            </a:r>
          </a:p>
        </p:txBody>
      </p:sp>
    </p:spTree>
    <p:extLst>
      <p:ext uri="{BB962C8B-B14F-4D97-AF65-F5344CB8AC3E}">
        <p14:creationId xmlns:p14="http://schemas.microsoft.com/office/powerpoint/2010/main" val="35860662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9B2D54-7909-1748-B20A-E64DB517F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9" y="1885769"/>
            <a:ext cx="8890000" cy="444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76307-5169-904B-9666-6D72FEB91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Markov Model - HMM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54C8E4-17C4-854E-AEE2-A4FBF67A9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46849"/>
            <a:ext cx="7886700" cy="4351338"/>
          </a:xfrm>
        </p:spPr>
        <p:txBody>
          <a:bodyPr/>
          <a:lstStyle/>
          <a:p>
            <a:r>
              <a:rPr lang="en-US" dirty="0"/>
              <a:t>Tetraploid example, one individual, 15 markers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79849F-9422-F14B-8DA8-727B6F06C8AE}"/>
              </a:ext>
            </a:extLst>
          </p:cNvPr>
          <p:cNvSpPr/>
          <p:nvPr/>
        </p:nvSpPr>
        <p:spPr>
          <a:xfrm>
            <a:off x="628650" y="5879812"/>
            <a:ext cx="82225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1        1        1         3        1        1         2        2        0         1        2        1         1         0       1 </a:t>
            </a:r>
          </a:p>
        </p:txBody>
      </p:sp>
    </p:spTree>
    <p:extLst>
      <p:ext uri="{BB962C8B-B14F-4D97-AF65-F5344CB8AC3E}">
        <p14:creationId xmlns:p14="http://schemas.microsoft.com/office/powerpoint/2010/main" val="8640590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E98D-B4E8-1A42-BF5C-F32EC52D3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24" y="75998"/>
            <a:ext cx="7886700" cy="1325563"/>
          </a:xfrm>
        </p:spPr>
        <p:txBody>
          <a:bodyPr/>
          <a:lstStyle/>
          <a:p>
            <a:r>
              <a:rPr lang="en-US" dirty="0"/>
              <a:t>Strategies to improve map quality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501909-6B2E-0346-8439-D5CE196E26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844" y="1050474"/>
            <a:ext cx="8726311" cy="33037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98DD05-1700-8A47-8B93-0227B46DDED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6192" y="4541295"/>
            <a:ext cx="2971205" cy="1524495"/>
          </a:xfrm>
          <a:prstGeom prst="rect">
            <a:avLst/>
          </a:prstGeom>
        </p:spPr>
      </p:pic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6AAE60A-77F1-F84A-A5E9-2A9A66CC55C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4825" y="4419377"/>
            <a:ext cx="1644418" cy="16251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F3B41-856E-D945-BABC-7FE5CDA2586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844" y="4563088"/>
            <a:ext cx="1368045" cy="13332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2F8B53-11F0-D645-A76F-7D996A1034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666" y="4554655"/>
            <a:ext cx="2026716" cy="132556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96A0CA-C225-D84B-8040-5F6F897E936F}"/>
              </a:ext>
            </a:extLst>
          </p:cNvPr>
          <p:cNvSpPr/>
          <p:nvPr/>
        </p:nvSpPr>
        <p:spPr>
          <a:xfrm>
            <a:off x="259398" y="6006152"/>
            <a:ext cx="1149366" cy="2781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de novo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78CA38-0AAE-A846-8804-8AE38C4F3DD4}"/>
              </a:ext>
            </a:extLst>
          </p:cNvPr>
          <p:cNvSpPr/>
          <p:nvPr/>
        </p:nvSpPr>
        <p:spPr>
          <a:xfrm>
            <a:off x="2031505" y="5991776"/>
            <a:ext cx="2346129" cy="32397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Genome-assisted : 1.6 fold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A88668-BB38-E748-83CC-9FE5C902C8A9}"/>
              </a:ext>
            </a:extLst>
          </p:cNvPr>
          <p:cNvSpPr/>
          <p:nvPr/>
        </p:nvSpPr>
        <p:spPr>
          <a:xfrm>
            <a:off x="4808900" y="5995150"/>
            <a:ext cx="1945327" cy="3206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Error modeling: 2.7 fold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E9928A-6A4F-0340-8AD3-391DB5D2B122}"/>
              </a:ext>
            </a:extLst>
          </p:cNvPr>
          <p:cNvSpPr/>
          <p:nvPr/>
        </p:nvSpPr>
        <p:spPr>
          <a:xfrm>
            <a:off x="7054318" y="5914943"/>
            <a:ext cx="2026716" cy="42395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1" dirty="0"/>
              <a:t>Rem. low – quality ind.– 7.5 fold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0B5C4E-F87D-F647-A77B-BBF255B8F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EBDEC84-85D2-A545-818B-8C0BA7DDD2F4}" type="datetime1">
              <a:rPr lang="en-US" smtClean="0"/>
              <a:t>11/15/22</a:t>
            </a:fld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9280DC4-F16E-AD4D-B8EA-74718B4E4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4BF1-1B31-3942-852E-402D578B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27" y="145921"/>
            <a:ext cx="7886700" cy="1325563"/>
          </a:xfrm>
        </p:spPr>
        <p:txBody>
          <a:bodyPr/>
          <a:lstStyle/>
          <a:p>
            <a:r>
              <a:rPr lang="en-US" dirty="0"/>
              <a:t>Sweetpotato genetic map</a:t>
            </a:r>
          </a:p>
        </p:txBody>
      </p:sp>
      <p:pic>
        <p:nvPicPr>
          <p:cNvPr id="4" name="Picture 3" descr="A picture containing building, text, standing, jumping&#10;&#10;Description automatically generated">
            <a:extLst>
              <a:ext uri="{FF2B5EF4-FFF2-40B4-BE49-F238E27FC236}">
                <a16:creationId xmlns:a16="http://schemas.microsoft.com/office/drawing/2014/main" id="{11324C48-C900-6C43-ADA6-954EFB90A2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99" y="1265904"/>
            <a:ext cx="7989410" cy="535701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046243B-FCD5-CA41-AC09-1C7588AF1E3B}"/>
              </a:ext>
            </a:extLst>
          </p:cNvPr>
          <p:cNvSpPr/>
          <p:nvPr/>
        </p:nvSpPr>
        <p:spPr>
          <a:xfrm>
            <a:off x="6511884" y="5438207"/>
            <a:ext cx="18008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Mollinari </a:t>
            </a:r>
            <a:r>
              <a:rPr lang="en-US" sz="1400" b="1" i="1" dirty="0"/>
              <a:t>et al. </a:t>
            </a:r>
            <a:r>
              <a:rPr lang="en-US" sz="1400" b="1" dirty="0"/>
              <a:t>(2020)</a:t>
            </a:r>
            <a:endParaRPr lang="en-US" sz="1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9C9BB5-C760-E749-8DFE-32B90688273B}"/>
              </a:ext>
            </a:extLst>
          </p:cNvPr>
          <p:cNvSpPr/>
          <p:nvPr/>
        </p:nvSpPr>
        <p:spPr>
          <a:xfrm>
            <a:off x="6315950" y="5745984"/>
            <a:ext cx="221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doi:10.1534/g3.119.400620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5713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ABEB-7171-FA4C-8BD9-613B1088F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62" y="155743"/>
            <a:ext cx="7886700" cy="1325563"/>
          </a:xfrm>
        </p:spPr>
        <p:txBody>
          <a:bodyPr/>
          <a:lstStyle/>
          <a:p>
            <a:r>
              <a:rPr lang="en-US" dirty="0"/>
              <a:t>How polyploids are formed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811231-FD0E-9940-A2F2-DEE19BCBEA5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182" y="1255059"/>
            <a:ext cx="5153771" cy="544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24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94BF1-1B31-3942-852E-402D578B1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827" y="145921"/>
            <a:ext cx="7886700" cy="1325563"/>
          </a:xfrm>
        </p:spPr>
        <p:txBody>
          <a:bodyPr/>
          <a:lstStyle/>
          <a:p>
            <a:r>
              <a:rPr lang="en-US" dirty="0"/>
              <a:t>Sweetpotato genetic map</a:t>
            </a:r>
          </a:p>
        </p:txBody>
      </p:sp>
      <p:pic>
        <p:nvPicPr>
          <p:cNvPr id="6" name="Picture 5" descr="A picture containing building, text, standing, jumping&#10;&#10;Description automatically generated">
            <a:extLst>
              <a:ext uri="{FF2B5EF4-FFF2-40B4-BE49-F238E27FC236}">
                <a16:creationId xmlns:a16="http://schemas.microsoft.com/office/drawing/2014/main" id="{2ACE026D-4F27-8B49-8FE7-6697299CD1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667" y="1127681"/>
            <a:ext cx="6947860" cy="54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72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C51228-0223-9D41-8052-9E71B4D768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73440"/>
            <a:ext cx="9144000" cy="47785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1797C3-1B42-9B45-8AEA-00A3CB8B4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14353"/>
            <a:ext cx="8229600" cy="912517"/>
          </a:xfrm>
        </p:spPr>
        <p:txBody>
          <a:bodyPr>
            <a:noAutofit/>
          </a:bodyPr>
          <a:lstStyle/>
          <a:p>
            <a:r>
              <a:rPr lang="en-US" sz="2800" dirty="0"/>
              <a:t>Genetic mapping – Linkage group 12 – 2661 SNPs</a:t>
            </a:r>
            <a:endParaRPr lang="en-US" sz="280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3A9705-ED53-B242-85EB-EDB4CB533E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26491"/>
            <a:ext cx="9144000" cy="4702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355127-095F-F44B-AEA5-10F1087AA5E3}"/>
              </a:ext>
            </a:extLst>
          </p:cNvPr>
          <p:cNvSpPr txBox="1"/>
          <p:nvPr/>
        </p:nvSpPr>
        <p:spPr>
          <a:xfrm>
            <a:off x="2429534" y="5942990"/>
            <a:ext cx="6575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Interactive version: </a:t>
            </a:r>
            <a:r>
              <a:rPr lang="en-US" dirty="0">
                <a:hlinkClick r:id="rId4"/>
              </a:rPr>
              <a:t>https://gt4sp-genetic-map.shinyapps.io/bt_map/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4F52D-E0BF-BA4E-B3BC-60BB5DE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0FA5B80-B9A0-534A-9F0F-56A9A638265B}" type="datetime1">
              <a:rPr lang="en-US" smtClean="0"/>
              <a:t>11/15/22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F546A4-298A-4747-BD13-BC9C5792F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Zhao-Bang Zeng @ NC State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37BD6-253B-8B47-848B-4D7B97845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20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0845-AF7C-3645-A79B-D24F19086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Haplotype reconstruction in the offspring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E8AE0C8-7BF7-AD40-A313-4A9D2F64D950}"/>
              </a:ext>
            </a:extLst>
          </p:cNvPr>
          <p:cNvSpPr/>
          <p:nvPr/>
        </p:nvSpPr>
        <p:spPr>
          <a:xfrm>
            <a:off x="1172000" y="6287118"/>
            <a:ext cx="874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https://gt4sp-genetic-map.shinyapps.io/offspring_haplotype_BT_population/</a:t>
            </a: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0E88F-8939-8743-AAF3-B5E4873A1D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325" y="1378868"/>
            <a:ext cx="7497350" cy="467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35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0845-AF7C-3645-A79B-D24F19086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44" y="163421"/>
            <a:ext cx="7886700" cy="1325563"/>
          </a:xfrm>
        </p:spPr>
        <p:txBody>
          <a:bodyPr/>
          <a:lstStyle/>
          <a:p>
            <a:r>
              <a:rPr lang="en-US" dirty="0"/>
              <a:t>Haplotype reconstruction in the offspring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C214889-9366-4F4A-952A-A240249EC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56" y="1336306"/>
            <a:ext cx="5248287" cy="495081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E699C266-0518-824B-B3A4-A2F624F5E7C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91288" y="1925746"/>
              <a:ext cx="2158032" cy="1618524"/>
            </p:xfrm>
            <a:graphic>
              <a:graphicData uri="http://schemas.microsoft.com/office/powerpoint/2016/slidezoom">
                <pslz:sldZm>
                  <pslz:sldZmObj sldId="334" cId="1146108518">
                    <pslz:zmPr id="{F99ED9BD-BBF5-EF44-AC3B-ECDF6824165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58032" cy="1618524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699C266-0518-824B-B3A4-A2F624F5E7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91288" y="1925746"/>
                <a:ext cx="2158032" cy="1618524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E8AE0C8-7BF7-AD40-A313-4A9D2F64D950}"/>
              </a:ext>
            </a:extLst>
          </p:cNvPr>
          <p:cNvSpPr/>
          <p:nvPr/>
        </p:nvSpPr>
        <p:spPr>
          <a:xfrm>
            <a:off x="1172000" y="6287118"/>
            <a:ext cx="874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https://gt4sp-genetic-map.shinyapps.io/offspring_haplotype_BT_population/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3138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29CD3F-B015-3B4C-B346-98645A4356F0}"/>
              </a:ext>
            </a:extLst>
          </p:cNvPr>
          <p:cNvSpPr/>
          <p:nvPr/>
        </p:nvSpPr>
        <p:spPr>
          <a:xfrm>
            <a:off x="-282633" y="-465513"/>
            <a:ext cx="9958648" cy="7847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CBA53-8252-7442-93B3-59BC6E2C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99258" y="-2523341"/>
            <a:ext cx="22320406" cy="210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08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38B9D-DE91-D34B-9F96-60F86C07B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Preferential pairing profiles: Sweetpotato is vastly </a:t>
            </a:r>
            <a:r>
              <a:rPr lang="en-US" dirty="0">
                <a:solidFill>
                  <a:srgbClr val="FF0000"/>
                </a:solidFill>
              </a:rPr>
              <a:t>auto</a:t>
            </a:r>
            <a:r>
              <a:rPr lang="en-US" dirty="0"/>
              <a:t>hexaploid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544ACD-9A6C-BE48-B558-BC81F274C4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73809"/>
            <a:ext cx="9144000" cy="3823093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02CB6-D83B-A84F-84BF-5ECE6F32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D73B9C-E64D-1245-9915-30A25EDC77B5}" type="datetime1">
              <a:rPr lang="en-US" smtClean="0"/>
              <a:t>11/15/22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54EC8-DC91-9345-91C8-B75A48A4C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Zhao-Bang Zeng @ NC State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612CC9-2E8F-6C4A-B8D8-48F3750DF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6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283148" cy="1325563"/>
          </a:xfrm>
        </p:spPr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36A992-2D34-C04E-B05C-729194C711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079" y="2579058"/>
            <a:ext cx="4969842" cy="427894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58BDD-F06B-B64D-8F75-49CC811E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82" y="1374093"/>
            <a:ext cx="8333834" cy="1204965"/>
          </a:xfrm>
        </p:spPr>
        <p:txBody>
          <a:bodyPr>
            <a:normAutofit/>
          </a:bodyPr>
          <a:lstStyle/>
          <a:p>
            <a:r>
              <a:rPr lang="en-US" dirty="0"/>
              <a:t>When assuming a </a:t>
            </a:r>
            <a:r>
              <a:rPr lang="en-US" i="1" dirty="0">
                <a:solidFill>
                  <a:srgbClr val="FF0000"/>
                </a:solidFill>
              </a:rPr>
              <a:t>prior probability </a:t>
            </a:r>
            <a:r>
              <a:rPr lang="en-US" dirty="0"/>
              <a:t>distribution of the genotypes, multilocus strategies can improve the quality of the inferred haplotypes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9099A3-8C4E-4347-9100-B55560B44D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078" y="2579058"/>
            <a:ext cx="4969844" cy="42789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834B3E-D089-494F-8224-B7695822679C}"/>
              </a:ext>
            </a:extLst>
          </p:cNvPr>
          <p:cNvSpPr txBox="1"/>
          <p:nvPr/>
        </p:nvSpPr>
        <p:spPr>
          <a:xfrm>
            <a:off x="3671752" y="22097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Tetraploid potato</a:t>
            </a:r>
          </a:p>
        </p:txBody>
      </p:sp>
    </p:spTree>
    <p:extLst>
      <p:ext uri="{BB962C8B-B14F-4D97-AF65-F5344CB8AC3E}">
        <p14:creationId xmlns:p14="http://schemas.microsoft.com/office/powerpoint/2010/main" val="428600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9283148" cy="1325563"/>
          </a:xfrm>
        </p:spPr>
        <p:txBody>
          <a:bodyPr/>
          <a:lstStyle/>
          <a:p>
            <a:r>
              <a:rPr lang="en-US" dirty="0"/>
              <a:t>Probabilistic haplotype reconstruction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3887B-8D3B-9640-935F-6EBD4BD14E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952" y="2085544"/>
            <a:ext cx="6186715" cy="46570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BA0A14-0C54-294F-9B43-41882604C8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0951" y="2085544"/>
            <a:ext cx="6186715" cy="46570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5E7E24-7D4B-794D-9966-B8A7C19B4EAD}"/>
              </a:ext>
            </a:extLst>
          </p:cNvPr>
          <p:cNvSpPr/>
          <p:nvPr/>
        </p:nvSpPr>
        <p:spPr>
          <a:xfrm>
            <a:off x="3343471" y="1518784"/>
            <a:ext cx="24570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Hexaploid sweetpotato</a:t>
            </a:r>
          </a:p>
        </p:txBody>
      </p:sp>
    </p:spTree>
    <p:extLst>
      <p:ext uri="{BB962C8B-B14F-4D97-AF65-F5344CB8AC3E}">
        <p14:creationId xmlns:p14="http://schemas.microsoft.com/office/powerpoint/2010/main" val="113276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A31EC-307C-D02C-48BB-5509B4D7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MAPpoly demonstration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AAD6D3-103E-CF1F-08FC-3F1EE4249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0297" y="1494699"/>
            <a:ext cx="4703405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CC1A10-9B1E-4CF6-CB65-C1077039A9E8}"/>
              </a:ext>
            </a:extLst>
          </p:cNvPr>
          <p:cNvSpPr txBox="1"/>
          <p:nvPr/>
        </p:nvSpPr>
        <p:spPr>
          <a:xfrm>
            <a:off x="144226" y="6002614"/>
            <a:ext cx="85208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Development version and other resources: </a:t>
            </a:r>
            <a:r>
              <a:rPr lang="en-US" dirty="0">
                <a:hlinkClick r:id="rId3"/>
              </a:rPr>
              <a:t>https://github.com/mmollina/MAPpoly</a:t>
            </a:r>
            <a:endParaRPr lang="en-US" dirty="0"/>
          </a:p>
          <a:p>
            <a:r>
              <a:rPr lang="en-US" dirty="0"/>
              <a:t>Stable version: </a:t>
            </a:r>
            <a:r>
              <a:rPr lang="en-US" dirty="0">
                <a:hlinkClick r:id="rId4"/>
              </a:rPr>
              <a:t>https://cran.r-project.org/package=mappoly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766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158BDD-F06B-B64D-8F75-49CC811E5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830" y="1374093"/>
            <a:ext cx="7886700" cy="5318020"/>
          </a:xfrm>
        </p:spPr>
        <p:txBody>
          <a:bodyPr>
            <a:noAutofit/>
          </a:bodyPr>
          <a:lstStyle/>
          <a:p>
            <a:r>
              <a:rPr lang="en-US" sz="1400" dirty="0"/>
              <a:t>Haldane, J. Theoretical Genetics of Autopolyploids. </a:t>
            </a:r>
            <a:r>
              <a:rPr lang="en-US" sz="1400" i="1" dirty="0"/>
              <a:t>J. Genet.</a:t>
            </a:r>
            <a:r>
              <a:rPr lang="en-US" sz="1400" dirty="0"/>
              <a:t> </a:t>
            </a:r>
            <a:r>
              <a:rPr lang="en-US" sz="1400" b="1" dirty="0"/>
              <a:t>22</a:t>
            </a:r>
            <a:r>
              <a:rPr lang="en-US" sz="1400" dirty="0"/>
              <a:t>, 359–372 (1930).</a:t>
            </a:r>
          </a:p>
          <a:p>
            <a:r>
              <a:rPr lang="en-US" sz="1400" dirty="0"/>
              <a:t>Mather, K. Reductional and equational separation of the chromosomes in bivalents and </a:t>
            </a:r>
            <a:r>
              <a:rPr lang="en-US" sz="1400" dirty="0" err="1"/>
              <a:t>multivalents</a:t>
            </a:r>
            <a:r>
              <a:rPr lang="en-US" sz="1400" dirty="0"/>
              <a:t>. </a:t>
            </a:r>
            <a:r>
              <a:rPr lang="en-US" sz="1400" i="1" dirty="0"/>
              <a:t>J. Genet.</a:t>
            </a:r>
            <a:r>
              <a:rPr lang="en-US" sz="1400" dirty="0"/>
              <a:t> </a:t>
            </a:r>
            <a:r>
              <a:rPr lang="en-US" sz="1400" b="1" dirty="0"/>
              <a:t>30</a:t>
            </a:r>
            <a:r>
              <a:rPr lang="en-US" sz="1400" dirty="0"/>
              <a:t>, 53–78 (1935).</a:t>
            </a:r>
          </a:p>
          <a:p>
            <a:r>
              <a:rPr lang="en-US" sz="1400" dirty="0"/>
              <a:t>Mather, K. Segregation and linkage in autotetraploids. </a:t>
            </a:r>
            <a:r>
              <a:rPr lang="en-US" sz="1400" i="1" dirty="0"/>
              <a:t>J. Genet.</a:t>
            </a:r>
            <a:r>
              <a:rPr lang="en-US" sz="1400" dirty="0"/>
              <a:t> </a:t>
            </a:r>
            <a:r>
              <a:rPr lang="en-US" sz="1400" b="1" dirty="0"/>
              <a:t>32</a:t>
            </a:r>
            <a:r>
              <a:rPr lang="en-US" sz="1400" dirty="0"/>
              <a:t>, 287–314 (1936).</a:t>
            </a:r>
          </a:p>
          <a:p>
            <a:r>
              <a:rPr lang="en-US" sz="1400" dirty="0"/>
              <a:t>Mather, K. </a:t>
            </a:r>
            <a:r>
              <a:rPr lang="en-US" sz="1400" i="1" dirty="0"/>
              <a:t>The measurement of linkage in heredity</a:t>
            </a:r>
            <a:r>
              <a:rPr lang="en-US" sz="1400" dirty="0"/>
              <a:t>. (1938).</a:t>
            </a:r>
          </a:p>
          <a:p>
            <a:r>
              <a:rPr lang="en-US" sz="1400" dirty="0"/>
              <a:t>Fisher, R. A. The theory of linkage in polysomic inheritance. </a:t>
            </a:r>
            <a:r>
              <a:rPr lang="en-US" sz="1400" i="1" dirty="0"/>
              <a:t>Philos. Trans. R. Soc. </a:t>
            </a:r>
            <a:r>
              <a:rPr lang="en-US" sz="1400" i="1" dirty="0" err="1"/>
              <a:t>Lond</a:t>
            </a:r>
            <a:r>
              <a:rPr lang="en-US" sz="1400" i="1" dirty="0"/>
              <a:t>. B. Biol. Sci.</a:t>
            </a:r>
            <a:r>
              <a:rPr lang="en-US" sz="1400" dirty="0"/>
              <a:t> </a:t>
            </a:r>
            <a:r>
              <a:rPr lang="en-US" sz="1400" b="1" dirty="0"/>
              <a:t>233</a:t>
            </a:r>
            <a:r>
              <a:rPr lang="en-US" sz="1400" dirty="0"/>
              <a:t>, 55–87 (1947).</a:t>
            </a:r>
          </a:p>
          <a:p>
            <a:r>
              <a:rPr lang="en-US" sz="1400" dirty="0" err="1"/>
              <a:t>Ripol</a:t>
            </a:r>
            <a:r>
              <a:rPr lang="en-US" sz="1400" dirty="0"/>
              <a:t>, M. I., Churchill, G. A., Silva, J. A. G. Da &amp; Sorrells, M. Statistical aspects of genetic mapping in autopolyploids. </a:t>
            </a:r>
            <a:r>
              <a:rPr lang="en-US" sz="1400" i="1" dirty="0"/>
              <a:t>Gene</a:t>
            </a:r>
            <a:r>
              <a:rPr lang="en-US" sz="1400" dirty="0"/>
              <a:t> </a:t>
            </a:r>
            <a:r>
              <a:rPr lang="en-US" sz="1400" b="1" dirty="0"/>
              <a:t>235</a:t>
            </a:r>
            <a:r>
              <a:rPr lang="en-US" sz="1400" dirty="0"/>
              <a:t>, 31–41 (1999).</a:t>
            </a:r>
          </a:p>
          <a:p>
            <a:r>
              <a:rPr lang="en-US" sz="1400" dirty="0"/>
              <a:t>Luo, Z. W., Zhang, R. M. &amp; </a:t>
            </a:r>
            <a:r>
              <a:rPr lang="en-US" sz="1400" dirty="0" err="1"/>
              <a:t>Kearsey</a:t>
            </a:r>
            <a:r>
              <a:rPr lang="en-US" sz="1400" dirty="0"/>
              <a:t>, M. J. Theoretical basis for genetic linkage analysis in autotetraploid species. </a:t>
            </a:r>
            <a:r>
              <a:rPr lang="en-US" sz="1400" i="1" dirty="0"/>
              <a:t>Proc. Natl. Acad. Sci. U. S. A.</a:t>
            </a:r>
            <a:r>
              <a:rPr lang="en-US" sz="1400" dirty="0"/>
              <a:t> </a:t>
            </a:r>
            <a:r>
              <a:rPr lang="en-US" sz="1400" b="1" dirty="0"/>
              <a:t>101</a:t>
            </a:r>
            <a:r>
              <a:rPr lang="en-US" sz="1400" dirty="0"/>
              <a:t>, 7040–7045 (2004).</a:t>
            </a:r>
          </a:p>
          <a:p>
            <a:r>
              <a:rPr lang="en-US" sz="1400" dirty="0"/>
              <a:t>Leach, L. J., Wang, L., </a:t>
            </a:r>
            <a:r>
              <a:rPr lang="en-US" sz="1400" dirty="0" err="1"/>
              <a:t>Kearsey</a:t>
            </a:r>
            <a:r>
              <a:rPr lang="en-US" sz="1400" dirty="0"/>
              <a:t>, M. J. &amp; Luo, Z. Multilocus </a:t>
            </a:r>
            <a:r>
              <a:rPr lang="en-US" sz="1400" dirty="0" err="1"/>
              <a:t>tetrasomic</a:t>
            </a:r>
            <a:r>
              <a:rPr lang="en-US" sz="1400" dirty="0"/>
              <a:t> linkage analysis using hidden Markov chain model. </a:t>
            </a:r>
            <a:r>
              <a:rPr lang="en-US" sz="1400" i="1" dirty="0"/>
              <a:t>Proc. Natl. Acad. Sci. U. S. A.</a:t>
            </a:r>
            <a:r>
              <a:rPr lang="en-US" sz="1400" dirty="0"/>
              <a:t> </a:t>
            </a:r>
            <a:r>
              <a:rPr lang="en-US" sz="1400" b="1" dirty="0"/>
              <a:t>107</a:t>
            </a:r>
            <a:r>
              <a:rPr lang="en-US" sz="1400" dirty="0"/>
              <a:t>, 4270–4274 (2010).</a:t>
            </a:r>
          </a:p>
          <a:p>
            <a:r>
              <a:rPr lang="en-US" sz="1400" dirty="0"/>
              <a:t>Hackett, C. a., McLean, K. &amp; Bryan, G. J. Linkage Analysis and QTL Mapping Using SNP Dosage Data in a Tetraploid Potato Mapping Population. </a:t>
            </a:r>
            <a:r>
              <a:rPr lang="en-US" sz="1400" i="1" dirty="0" err="1"/>
              <a:t>PLoS</a:t>
            </a:r>
            <a:r>
              <a:rPr lang="en-US" sz="1400" i="1" dirty="0"/>
              <a:t> One</a:t>
            </a:r>
            <a:r>
              <a:rPr lang="en-US" sz="1400" dirty="0"/>
              <a:t> </a:t>
            </a:r>
            <a:r>
              <a:rPr lang="en-US" sz="1400" b="1" dirty="0"/>
              <a:t>8</a:t>
            </a:r>
            <a:r>
              <a:rPr lang="en-US" sz="1400" dirty="0"/>
              <a:t>, (2013).</a:t>
            </a:r>
          </a:p>
          <a:p>
            <a:r>
              <a:rPr lang="en-US" sz="1400" dirty="0"/>
              <a:t>Zheng, C. </a:t>
            </a:r>
            <a:r>
              <a:rPr lang="en-US" sz="1400" i="1" dirty="0"/>
              <a:t>et al.</a:t>
            </a:r>
            <a:r>
              <a:rPr lang="en-US" sz="1400" dirty="0"/>
              <a:t> Probabilistic Multilocus Haplotype Reconstruction in Outcrossing Tetraploids. </a:t>
            </a:r>
            <a:r>
              <a:rPr lang="en-US" sz="1400" i="1" dirty="0"/>
              <a:t>Genetics</a:t>
            </a:r>
            <a:r>
              <a:rPr lang="en-US" sz="1400" dirty="0"/>
              <a:t> </a:t>
            </a:r>
            <a:r>
              <a:rPr lang="en-US" sz="1400" b="1" dirty="0"/>
              <a:t>203</a:t>
            </a:r>
            <a:r>
              <a:rPr lang="en-US" sz="1400" dirty="0"/>
              <a:t>, 119–131 (2016).</a:t>
            </a:r>
          </a:p>
          <a:p>
            <a:r>
              <a:rPr lang="en-US" sz="1400" dirty="0"/>
              <a:t>Bourke, P. M. Genetic mapping in polyploids. (Wageningen University, 2018).</a:t>
            </a:r>
          </a:p>
          <a:p>
            <a:r>
              <a:rPr lang="en-US" sz="1400" dirty="0"/>
              <a:t>Mollinari, M. &amp; Garcia, A. A. F. Linkage Analysis and Haplotype Phasing in Experimental Autopolyploid Populations with High Ploidy Level Using Hidden Markov Models. </a:t>
            </a:r>
            <a:r>
              <a:rPr lang="en-US" sz="1400" i="1" dirty="0"/>
              <a:t>G3; </a:t>
            </a:r>
            <a:r>
              <a:rPr lang="en-US" sz="1400" i="1" dirty="0" err="1"/>
              <a:t>Genes|Genomes|Genetics</a:t>
            </a:r>
            <a:r>
              <a:rPr lang="en-US" sz="1400" dirty="0"/>
              <a:t> </a:t>
            </a:r>
            <a:r>
              <a:rPr lang="en-US" sz="1400" b="1" dirty="0"/>
              <a:t>9</a:t>
            </a:r>
            <a:r>
              <a:rPr lang="en-US" sz="1400" dirty="0"/>
              <a:t>, 3297–3314 (2019).</a:t>
            </a:r>
          </a:p>
        </p:txBody>
      </p:sp>
    </p:spTree>
    <p:extLst>
      <p:ext uri="{BB962C8B-B14F-4D97-AF65-F5344CB8AC3E}">
        <p14:creationId xmlns:p14="http://schemas.microsoft.com/office/powerpoint/2010/main" val="372893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158" y="770153"/>
            <a:ext cx="8684412" cy="515449"/>
          </a:xfrm>
        </p:spPr>
        <p:txBody>
          <a:bodyPr>
            <a:normAutofit fontScale="90000"/>
          </a:bodyPr>
          <a:lstStyle/>
          <a:p>
            <a:r>
              <a:rPr lang="en-US" dirty="0"/>
              <a:t>Transmission of alleles across generations</a:t>
            </a:r>
            <a:br>
              <a:rPr lang="en-US" dirty="0"/>
            </a:br>
            <a:r>
              <a:rPr lang="en-US" sz="2700" i="1" dirty="0"/>
              <a:t>Biparental cross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797BEE-0A0B-BD48-972C-9C634E7AC027}"/>
              </a:ext>
            </a:extLst>
          </p:cNvPr>
          <p:cNvGrpSpPr/>
          <p:nvPr/>
        </p:nvGrpSpPr>
        <p:grpSpPr>
          <a:xfrm>
            <a:off x="1492097" y="3278485"/>
            <a:ext cx="4919460" cy="3338945"/>
            <a:chOff x="706989" y="1155967"/>
            <a:chExt cx="7200706" cy="55207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581"/>
            <a:stretch/>
          </p:blipFill>
          <p:spPr>
            <a:xfrm>
              <a:off x="2297410" y="3934366"/>
              <a:ext cx="4206027" cy="274238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1072316" y="790640"/>
              <a:ext cx="2191965" cy="292262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5352275" y="790907"/>
              <a:ext cx="2190360" cy="292048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902944" y="3490877"/>
              <a:ext cx="1912087" cy="50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Beauregard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45629" y="3432236"/>
              <a:ext cx="1315616" cy="500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Tanzania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54457" y="2066480"/>
              <a:ext cx="3079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X</a:t>
              </a:r>
              <a:endParaRPr lang="en-US" dirty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E3C922-0A41-6A41-AB10-3D49BC280011}"/>
              </a:ext>
            </a:extLst>
          </p:cNvPr>
          <p:cNvSpPr txBox="1">
            <a:spLocks/>
          </p:cNvSpPr>
          <p:nvPr/>
        </p:nvSpPr>
        <p:spPr>
          <a:xfrm>
            <a:off x="-346192" y="1801027"/>
            <a:ext cx="9267762" cy="1297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1800" dirty="0"/>
              <a:t>Beauregard x Tanzania</a:t>
            </a:r>
          </a:p>
          <a:p>
            <a:pPr lvl="2"/>
            <a:r>
              <a:rPr lang="en-US" sz="1800" dirty="0"/>
              <a:t>315 individuals</a:t>
            </a:r>
          </a:p>
          <a:p>
            <a:pPr lvl="2"/>
            <a:r>
              <a:rPr lang="en-US" sz="1800" dirty="0"/>
              <a:t>GBS </a:t>
            </a:r>
            <a:r>
              <a:rPr lang="mr-IN" sz="1800" dirty="0"/>
              <a:t>–</a:t>
            </a:r>
            <a:r>
              <a:rPr lang="en-US" sz="1800" dirty="0"/>
              <a:t> </a:t>
            </a:r>
            <a:r>
              <a:rPr lang="en-US" sz="1800" dirty="0" err="1"/>
              <a:t>GBSpoly</a:t>
            </a:r>
            <a:r>
              <a:rPr lang="en-US" sz="1800" dirty="0"/>
              <a:t> protocol (Bode Olukolu – U Tennessee)</a:t>
            </a:r>
          </a:p>
          <a:p>
            <a:pPr lvl="2"/>
            <a:r>
              <a:rPr lang="en-US" sz="1800" dirty="0"/>
              <a:t>Two reference genomes </a:t>
            </a:r>
            <a:r>
              <a:rPr lang="en-US" sz="1800" i="1" dirty="0"/>
              <a:t>I. </a:t>
            </a:r>
            <a:r>
              <a:rPr lang="en-US" sz="1800" i="1" dirty="0" err="1"/>
              <a:t>trifida</a:t>
            </a:r>
            <a:r>
              <a:rPr lang="en-US" sz="1800" i="1" dirty="0"/>
              <a:t> </a:t>
            </a:r>
            <a:r>
              <a:rPr lang="en-US" sz="1800" dirty="0"/>
              <a:t>and </a:t>
            </a:r>
            <a:r>
              <a:rPr lang="en-US" sz="1800" i="1" dirty="0"/>
              <a:t>I. triloba  </a:t>
            </a:r>
            <a:r>
              <a:rPr lang="en-US" sz="1800" dirty="0"/>
              <a:t>(</a:t>
            </a:r>
            <a:r>
              <a:rPr lang="en-US" sz="1800" dirty="0" err="1"/>
              <a:t>Zhangjun</a:t>
            </a:r>
            <a:r>
              <a:rPr lang="en-US" sz="1800" dirty="0"/>
              <a:t> Fei’s group – BTI Cornell)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CDE48D-DA92-97AF-CB3E-F8DEC9CD97AE}"/>
              </a:ext>
            </a:extLst>
          </p:cNvPr>
          <p:cNvSpPr txBox="1"/>
          <p:nvPr/>
        </p:nvSpPr>
        <p:spPr>
          <a:xfrm>
            <a:off x="6018550" y="6149503"/>
            <a:ext cx="356280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6"/>
              </a:rPr>
              <a:t>https://doi.org/10.1534/g3.119.400620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189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099" y="554608"/>
            <a:ext cx="8684412" cy="515449"/>
          </a:xfrm>
        </p:spPr>
        <p:txBody>
          <a:bodyPr>
            <a:normAutofit fontScale="90000"/>
          </a:bodyPr>
          <a:lstStyle/>
          <a:p>
            <a:r>
              <a:rPr lang="en-US" dirty="0"/>
              <a:t>Biparental Cross - BT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26669" y="2264156"/>
            <a:ext cx="5160893" cy="44949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79D45D-7CFB-C447-A09E-5C6C31F670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8079" y="1258963"/>
            <a:ext cx="1839483" cy="979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72134-EC04-1B42-A95D-CA8B7DEBC6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4336" y="1258962"/>
            <a:ext cx="1839483" cy="97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650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29CD3F-B015-3B4C-B346-98645A4356F0}"/>
              </a:ext>
            </a:extLst>
          </p:cNvPr>
          <p:cNvSpPr/>
          <p:nvPr/>
        </p:nvSpPr>
        <p:spPr>
          <a:xfrm>
            <a:off x="-282633" y="-465513"/>
            <a:ext cx="9958648" cy="78472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4CBA53-8252-7442-93B3-59BC6E2C6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799258" y="-2523341"/>
            <a:ext cx="22320406" cy="210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0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76F4ECF-41AB-0DC1-B186-3CE24134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0482"/>
            <a:ext cx="8055429" cy="835588"/>
          </a:xfrm>
        </p:spPr>
        <p:txBody>
          <a:bodyPr>
            <a:normAutofit fontScale="90000"/>
          </a:bodyPr>
          <a:lstStyle/>
          <a:p>
            <a:r>
              <a:rPr lang="en-US" dirty="0"/>
              <a:t>A more complex scenario</a:t>
            </a:r>
            <a:br>
              <a:rPr lang="en-US" dirty="0"/>
            </a:br>
            <a:r>
              <a:rPr lang="en-US" sz="2700" i="1" dirty="0"/>
              <a:t> Mwanga Diversity Panel (MDP)  is an 8 x 8 factorial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D8D80E-6CE2-BFA2-9FF0-CA44743F6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701" y="1595040"/>
            <a:ext cx="5805556" cy="491294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7BCF826-612F-7F29-079D-3221D549C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257" y="2032981"/>
            <a:ext cx="3005516" cy="4576826"/>
          </a:xfrm>
        </p:spPr>
        <p:txBody>
          <a:bodyPr>
            <a:normAutofit/>
          </a:bodyPr>
          <a:lstStyle/>
          <a:p>
            <a:r>
              <a:rPr lang="en-US" sz="1800" dirty="0"/>
              <a:t>Up to 96 different alleles at a given locus</a:t>
            </a:r>
          </a:p>
          <a:p>
            <a:r>
              <a:rPr lang="en-US" sz="1800" dirty="0"/>
              <a:t>Full-sib families ~ 30 ind.</a:t>
            </a:r>
          </a:p>
          <a:p>
            <a:r>
              <a:rPr lang="en-US" sz="1800" dirty="0"/>
              <a:t>Half-sib families ~ 240 ind.</a:t>
            </a:r>
          </a:p>
          <a:p>
            <a:r>
              <a:rPr lang="en-US" sz="1800" dirty="0"/>
              <a:t>Total ~ 1800 ind.</a:t>
            </a:r>
          </a:p>
          <a:p>
            <a:r>
              <a:rPr lang="en-US" sz="1800" dirty="0"/>
              <a:t>200 ind. hard to keep alive</a:t>
            </a:r>
          </a:p>
          <a:p>
            <a:r>
              <a:rPr lang="en-US" sz="1800" dirty="0">
                <a:solidFill>
                  <a:srgbClr val="FF0000"/>
                </a:solidFill>
              </a:rPr>
              <a:t>Recombination fraction</a:t>
            </a:r>
            <a:r>
              <a:rPr lang="en-US" sz="1800" dirty="0"/>
              <a:t> between markers from a joint analysis</a:t>
            </a:r>
          </a:p>
          <a:p>
            <a:r>
              <a:rPr lang="en-US" sz="1800" dirty="0">
                <a:solidFill>
                  <a:srgbClr val="FF0000"/>
                </a:solidFill>
              </a:rPr>
              <a:t>Specific linkage phases</a:t>
            </a:r>
            <a:r>
              <a:rPr lang="en-US" sz="1800" dirty="0"/>
              <a:t> for each parent</a:t>
            </a:r>
          </a:p>
          <a:p>
            <a:r>
              <a:rPr lang="en-US" sz="1800" dirty="0"/>
              <a:t>Reconstruct the </a:t>
            </a:r>
            <a:r>
              <a:rPr lang="en-US" sz="1800" dirty="0">
                <a:solidFill>
                  <a:srgbClr val="FF0000"/>
                </a:solidFill>
              </a:rPr>
              <a:t>haplotypes of each offspring</a:t>
            </a:r>
            <a:r>
              <a:rPr lang="en-US" sz="1800" dirty="0"/>
              <a:t> in terms of the haplotypes of the 16 parents.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90959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Meiosis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AD71D-B7DD-F454-DCDA-93F75628C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19" y="1268679"/>
            <a:ext cx="4627115" cy="53664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75951E-7547-9239-9310-257F99BE810A}"/>
              </a:ext>
            </a:extLst>
          </p:cNvPr>
          <p:cNvSpPr txBox="1"/>
          <p:nvPr/>
        </p:nvSpPr>
        <p:spPr>
          <a:xfrm>
            <a:off x="5116153" y="1268679"/>
            <a:ext cx="38362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Meiosis is a specialized form of nuclear division that generates nuclei carrying </a:t>
            </a:r>
            <a:r>
              <a:rPr lang="en-US" sz="2400" b="1" dirty="0">
                <a:solidFill>
                  <a:srgbClr val="C00000"/>
                </a:solidFill>
              </a:rPr>
              <a:t>half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the normal complement of chromosomes.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C8DC83-E2FB-3AD0-EF29-3253D4F5E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6213" y="3650330"/>
            <a:ext cx="1460347" cy="2729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89C2B-2526-C524-CC16-4AA70E529727}"/>
              </a:ext>
            </a:extLst>
          </p:cNvPr>
          <p:cNvSpPr txBox="1"/>
          <p:nvPr/>
        </p:nvSpPr>
        <p:spPr>
          <a:xfrm>
            <a:off x="5094878" y="6398100"/>
            <a:ext cx="1883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Synaptonemal complex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B29B8-356A-3262-D5FB-8AA7F757A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860241" y="3992950"/>
            <a:ext cx="2221667" cy="16198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E2818-C71A-BFFF-7130-5ACBC0229CBD}"/>
              </a:ext>
            </a:extLst>
          </p:cNvPr>
          <p:cNvSpPr txBox="1"/>
          <p:nvPr/>
        </p:nvSpPr>
        <p:spPr>
          <a:xfrm>
            <a:off x="7493173" y="6071726"/>
            <a:ext cx="947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Chiasmata</a:t>
            </a:r>
          </a:p>
        </p:txBody>
      </p:sp>
    </p:spTree>
    <p:extLst>
      <p:ext uri="{BB962C8B-B14F-4D97-AF65-F5344CB8AC3E}">
        <p14:creationId xmlns:p14="http://schemas.microsoft.com/office/powerpoint/2010/main" val="679586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3C43B-3499-4A25-9AD4-6E0B61FB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Meiosis literature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837E6E-94A9-44B9-419C-C6B6A489F8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022" y="2138567"/>
            <a:ext cx="2573898" cy="32078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28612C-64E9-9CD7-4B41-6FC00A3AA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905" y="2138567"/>
            <a:ext cx="2334730" cy="3207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257644-B78B-5CCA-CEB5-24F2B9222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620" y="2138567"/>
            <a:ext cx="2334730" cy="321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55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53828</TotalTime>
  <Words>1741</Words>
  <Application>Microsoft Macintosh PowerPoint</Application>
  <PresentationFormat>On-screen Show (4:3)</PresentationFormat>
  <Paragraphs>213</Paragraphs>
  <Slides>49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Avenir Light</vt:lpstr>
      <vt:lpstr>Baskerville</vt:lpstr>
      <vt:lpstr>Calibri</vt:lpstr>
      <vt:lpstr>Calibri Light</vt:lpstr>
      <vt:lpstr>cmti10</vt:lpstr>
      <vt:lpstr>Office Theme</vt:lpstr>
      <vt:lpstr>PowerPoint Presentation</vt:lpstr>
      <vt:lpstr>Objective</vt:lpstr>
      <vt:lpstr>Polyploid Species</vt:lpstr>
      <vt:lpstr>How polyploids are formed</vt:lpstr>
      <vt:lpstr>Transmission of alleles across generations Biparental cross</vt:lpstr>
      <vt:lpstr>Biparental Cross - BT</vt:lpstr>
      <vt:lpstr>A more complex scenario  Mwanga Diversity Panel (MDP)  is an 8 x 8 factorial </vt:lpstr>
      <vt:lpstr>Meiosis</vt:lpstr>
      <vt:lpstr>Meiosis literature</vt:lpstr>
      <vt:lpstr>An overview of plant recombination data</vt:lpstr>
      <vt:lpstr>Gamete formation in polyploids*</vt:lpstr>
      <vt:lpstr>Meiotic Pairing in polyploids</vt:lpstr>
      <vt:lpstr>Genotyping Calling Dosage calling Including the probability distribution of the genotypes</vt:lpstr>
      <vt:lpstr>Segregation in polyploids*</vt:lpstr>
      <vt:lpstr>Results  - Genotyping Calling - BT population </vt:lpstr>
      <vt:lpstr>Introduction to linkage analysis</vt:lpstr>
      <vt:lpstr>Introduction to linkage analysis</vt:lpstr>
      <vt:lpstr>Recombination fraction in diploids</vt:lpstr>
      <vt:lpstr>Recombination fraction in diploids - Likelihood </vt:lpstr>
      <vt:lpstr>Recombination fraction in diploids</vt:lpstr>
      <vt:lpstr>Gamete formation in polyploids*  </vt:lpstr>
      <vt:lpstr>Expected gametic frequency given a bivalent configuration</vt:lpstr>
      <vt:lpstr>Unconditional gametic probability</vt:lpstr>
      <vt:lpstr>Recombination Fraction – autotetraploid </vt:lpstr>
      <vt:lpstr>Recombination Fraction – autotetraploid</vt:lpstr>
      <vt:lpstr>Recombination Fraction – autotetraploid</vt:lpstr>
      <vt:lpstr>Recombination Fraction – assessing linkage phases</vt:lpstr>
      <vt:lpstr>Two – point analysis and grouping </vt:lpstr>
      <vt:lpstr>Multidimensional Scaling Algorithm (MDS)</vt:lpstr>
      <vt:lpstr>Ordering with MDS – 15 linkage groups, 30684 SNPs</vt:lpstr>
      <vt:lpstr>Haplotyping in polyploids</vt:lpstr>
      <vt:lpstr>Multilocus linkage analysis in polyploids</vt:lpstr>
      <vt:lpstr>Markov model</vt:lpstr>
      <vt:lpstr>Hidden Markov Model - HMM</vt:lpstr>
      <vt:lpstr>Hidden Markov Model - HMM</vt:lpstr>
      <vt:lpstr>Hidden Markov Model - HMM</vt:lpstr>
      <vt:lpstr>Hidden Markov Model - HMM</vt:lpstr>
      <vt:lpstr>Strategies to improve map quality</vt:lpstr>
      <vt:lpstr>Sweetpotato genetic map</vt:lpstr>
      <vt:lpstr>Sweetpotato genetic map</vt:lpstr>
      <vt:lpstr>Genetic mapping – Linkage group 12 – 2661 SNPs</vt:lpstr>
      <vt:lpstr>Haplotype reconstruction in the offspring</vt:lpstr>
      <vt:lpstr>Haplotype reconstruction in the offspring</vt:lpstr>
      <vt:lpstr>PowerPoint Presentation</vt:lpstr>
      <vt:lpstr>Preferential pairing profiles: Sweetpotato is vastly autohexaploid</vt:lpstr>
      <vt:lpstr>Probabilistic haplotype reconstruction</vt:lpstr>
      <vt:lpstr>Probabilistic haplotype reconstruction</vt:lpstr>
      <vt:lpstr>MAPpoly demonstration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332</cp:revision>
  <dcterms:created xsi:type="dcterms:W3CDTF">2019-10-28T21:32:32Z</dcterms:created>
  <dcterms:modified xsi:type="dcterms:W3CDTF">2022-11-15T15:56:24Z</dcterms:modified>
</cp:coreProperties>
</file>